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6"/>
  </p:notesMasterIdLst>
  <p:sldIdLst>
    <p:sldId id="282" r:id="rId2"/>
    <p:sldId id="256" r:id="rId3"/>
    <p:sldId id="270" r:id="rId4"/>
    <p:sldId id="257" r:id="rId5"/>
    <p:sldId id="258" r:id="rId6"/>
    <p:sldId id="259" r:id="rId7"/>
    <p:sldId id="260" r:id="rId8"/>
    <p:sldId id="280" r:id="rId9"/>
    <p:sldId id="261" r:id="rId10"/>
    <p:sldId id="262" r:id="rId11"/>
    <p:sldId id="263" r:id="rId12"/>
    <p:sldId id="264" r:id="rId13"/>
    <p:sldId id="271" r:id="rId14"/>
    <p:sldId id="279" r:id="rId15"/>
    <p:sldId id="278" r:id="rId16"/>
    <p:sldId id="267" r:id="rId17"/>
    <p:sldId id="268" r:id="rId18"/>
    <p:sldId id="269" r:id="rId19"/>
    <p:sldId id="277" r:id="rId20"/>
    <p:sldId id="276" r:id="rId21"/>
    <p:sldId id="281" r:id="rId22"/>
    <p:sldId id="275" r:id="rId23"/>
    <p:sldId id="273" r:id="rId24"/>
    <p:sldId id="266"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43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945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61406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65731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8282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63595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454866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645298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197784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88052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7224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2C2594-C63F-2F4B-5076-CE4DFBCEB02B}"/>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2D2AA25-8626-3E74-DF30-66694086777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6E979C93-F8C1-4A50-DEBA-63032D34EA71}"/>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5" name="Footer Placeholder 4">
            <a:extLst>
              <a:ext uri="{FF2B5EF4-FFF2-40B4-BE49-F238E27FC236}">
                <a16:creationId xmlns:a16="http://schemas.microsoft.com/office/drawing/2014/main" xmlns="" id="{C4CE0BDF-937D-DA4B-9FB5-461F46C85C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29365C3-B275-3D1B-4B75-290860A4CDB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35953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2CCC35-0E96-2931-CE2A-738E52D58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F0632A4-36F3-1FB1-0622-D6FB46E8BF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87AA3B6-5CC2-A5FD-6AF1-269E770B235C}"/>
              </a:ext>
            </a:extLst>
          </p:cNvPr>
          <p:cNvSpPr>
            <a:spLocks noGrp="1"/>
          </p:cNvSpPr>
          <p:nvPr>
            <p:ph type="dt" sz="half" idx="10"/>
          </p:nvPr>
        </p:nvSpPr>
        <p:spPr/>
        <p:txBody>
          <a:bodyPr/>
          <a:lstStyle/>
          <a:p>
            <a:fld id="{55C6B4A9-1611-4792-9094-5F34BCA07E0B}" type="datetimeFigureOut">
              <a:rPr lang="en-US" smtClean="0"/>
              <a:t>8/5/2024</a:t>
            </a:fld>
            <a:endParaRPr lang="en-US" dirty="0"/>
          </a:p>
        </p:txBody>
      </p:sp>
      <p:sp>
        <p:nvSpPr>
          <p:cNvPr id="5" name="Footer Placeholder 4">
            <a:extLst>
              <a:ext uri="{FF2B5EF4-FFF2-40B4-BE49-F238E27FC236}">
                <a16:creationId xmlns:a16="http://schemas.microsoft.com/office/drawing/2014/main" xmlns="" id="{E12B155F-9704-A32E-577A-5ADDEE220B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48402F63-0EE0-2A3F-B26D-BE3A65C83700}"/>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4385759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07B169E-B67D-6665-3A29-77EE147D0F95}"/>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994CCC4-9A84-E082-B0B7-30B7543DE000}"/>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5D8AFDF-D2EF-7E2F-7BAA-C6B959ED68AC}"/>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5" name="Footer Placeholder 4">
            <a:extLst>
              <a:ext uri="{FF2B5EF4-FFF2-40B4-BE49-F238E27FC236}">
                <a16:creationId xmlns:a16="http://schemas.microsoft.com/office/drawing/2014/main" xmlns="" id="{58F4FB6F-BA15-3DC0-3E97-63FB7E7E00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A23DB87F-7F52-E474-31E0-2EC6AC036A9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98830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429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551B14-A993-F16B-3BB5-D74B531142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49D2BB5-4064-6F70-AC19-50D24962B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FED9E58-804A-8963-644B-8410325F6577}"/>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5" name="Footer Placeholder 4">
            <a:extLst>
              <a:ext uri="{FF2B5EF4-FFF2-40B4-BE49-F238E27FC236}">
                <a16:creationId xmlns:a16="http://schemas.microsoft.com/office/drawing/2014/main" xmlns="" id="{FDE350DA-DB0F-D077-11D3-55C6843FC7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1801633D-A30D-9F6C-1725-4112F07E3A0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89311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CC8387-C84A-3E51-51E4-D0AD98DA484F}"/>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D4539F5-61A9-ACC4-644B-D6DD409E450C}"/>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1D805A2-9600-73A3-FE70-6A88B9D1A9EE}"/>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5" name="Footer Placeholder 4">
            <a:extLst>
              <a:ext uri="{FF2B5EF4-FFF2-40B4-BE49-F238E27FC236}">
                <a16:creationId xmlns:a16="http://schemas.microsoft.com/office/drawing/2014/main" xmlns="" id="{73FA1163-E161-80D8-535E-07368D9ED4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DA6B7FCC-76FB-7597-DD0D-110E343B8C8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61930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0B75C4-5307-1F01-C8E4-BF98E451E3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D9A167C-5A2F-B7C3-6EE8-5744C0BEE08A}"/>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84A037B-2BC6-4FF4-7390-DD4E1B11A130}"/>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D83A1F7-A497-C528-E536-C4BEE5F53914}"/>
              </a:ext>
            </a:extLst>
          </p:cNvPr>
          <p:cNvSpPr>
            <a:spLocks noGrp="1"/>
          </p:cNvSpPr>
          <p:nvPr>
            <p:ph type="dt" sz="half" idx="10"/>
          </p:nvPr>
        </p:nvSpPr>
        <p:spPr/>
        <p:txBody>
          <a:bodyPr/>
          <a:lstStyle/>
          <a:p>
            <a:fld id="{EB712588-04B1-427B-82EE-E8DB90309F08}" type="datetimeFigureOut">
              <a:rPr lang="en-US" smtClean="0"/>
              <a:t>8/5/2024</a:t>
            </a:fld>
            <a:endParaRPr lang="en-US" dirty="0"/>
          </a:p>
        </p:txBody>
      </p:sp>
      <p:sp>
        <p:nvSpPr>
          <p:cNvPr id="6" name="Footer Placeholder 5">
            <a:extLst>
              <a:ext uri="{FF2B5EF4-FFF2-40B4-BE49-F238E27FC236}">
                <a16:creationId xmlns:a16="http://schemas.microsoft.com/office/drawing/2014/main" xmlns="" id="{6412AB9E-66F6-E10A-41A7-30D539F221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BDF2211-5261-B3E5-5237-883E07DB8967}"/>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3158907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24E60-9BC0-A02D-536B-45C9424117C1}"/>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915E903-6DDD-AAA0-1546-441AC4EFD19A}"/>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4A1A0F4-7C63-78E2-D9A0-51324206CE04}"/>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B75BA2C-C6B6-954B-B4A5-08035849CDF3}"/>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CE428399-3D19-2A9F-DFD4-8BB691BBD061}"/>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4478FE48-E742-4C53-E57F-03E3EA2587AF}"/>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8" name="Footer Placeholder 7">
            <a:extLst>
              <a:ext uri="{FF2B5EF4-FFF2-40B4-BE49-F238E27FC236}">
                <a16:creationId xmlns:a16="http://schemas.microsoft.com/office/drawing/2014/main" xmlns="" id="{2FC51CE5-1EAE-6F8B-8A11-95C28D969E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24C98BAF-4CBF-568C-325F-27ECDFE4C4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78667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C5689-5645-0FB2-3CE5-014529CF23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6379D29-86F5-9353-1D06-A21CDBB59B62}"/>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4" name="Footer Placeholder 3">
            <a:extLst>
              <a:ext uri="{FF2B5EF4-FFF2-40B4-BE49-F238E27FC236}">
                <a16:creationId xmlns:a16="http://schemas.microsoft.com/office/drawing/2014/main" xmlns="" id="{41D30FDB-BE84-43EE-554E-223BCEB8D7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DC9B87A0-B434-DECB-8AC8-A3047116828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4417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0A52306-1C9F-48BE-AC6E-E57F07C962A0}"/>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3" name="Footer Placeholder 2">
            <a:extLst>
              <a:ext uri="{FF2B5EF4-FFF2-40B4-BE49-F238E27FC236}">
                <a16:creationId xmlns:a16="http://schemas.microsoft.com/office/drawing/2014/main" xmlns="" id="{D5B8BA1A-E378-B823-40BF-4DFECB3841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D2E51593-BE05-7F13-2266-D7C0D463AAC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65944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DD1F26-6720-7334-476D-00823E926C87}"/>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B92BEA6-691E-1CA1-3652-CD09A71DFD6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1828C78A-1C5B-9232-81BC-D354391F7162}"/>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xmlns="" id="{7F7718A7-F1E9-11ED-8965-C4DE985F7647}"/>
              </a:ext>
            </a:extLst>
          </p:cNvPr>
          <p:cNvSpPr>
            <a:spLocks noGrp="1"/>
          </p:cNvSpPr>
          <p:nvPr>
            <p:ph type="dt" sz="half" idx="10"/>
          </p:nvPr>
        </p:nvSpPr>
        <p:spPr/>
        <p:txBody>
          <a:bodyPr/>
          <a:lstStyle/>
          <a:p>
            <a:fld id="{42A54C80-263E-416B-A8E0-580EDEADCBDC}" type="datetimeFigureOut">
              <a:rPr lang="en-US" smtClean="0"/>
              <a:t>8/5/2024</a:t>
            </a:fld>
            <a:endParaRPr lang="en-US" dirty="0"/>
          </a:p>
        </p:txBody>
      </p:sp>
      <p:sp>
        <p:nvSpPr>
          <p:cNvPr id="6" name="Footer Placeholder 5">
            <a:extLst>
              <a:ext uri="{FF2B5EF4-FFF2-40B4-BE49-F238E27FC236}">
                <a16:creationId xmlns:a16="http://schemas.microsoft.com/office/drawing/2014/main" xmlns="" id="{E8FDA129-D310-F134-F642-FC4FC11D70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4F3681FC-0370-60D8-89CD-7DD4D18FDC99}"/>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734887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AF757-58C6-6736-38B9-7305152CB6B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90743EB-0BD8-B971-21B1-77850AAA592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xmlns="" id="{D172DBB0-6AE7-F3F7-A31E-E85FF718D8D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xmlns="" id="{F7AC45A1-A98F-0F3B-7AE6-D01BEAF33FD9}"/>
              </a:ext>
            </a:extLst>
          </p:cNvPr>
          <p:cNvSpPr>
            <a:spLocks noGrp="1"/>
          </p:cNvSpPr>
          <p:nvPr>
            <p:ph type="dt" sz="half" idx="10"/>
          </p:nvPr>
        </p:nvSpPr>
        <p:spPr/>
        <p:txBody>
          <a:bodyPr/>
          <a:lstStyle/>
          <a:p>
            <a:fld id="{B61BEF0D-F0BB-DE4B-95CE-6DB70DBA9567}" type="datetimeFigureOut">
              <a:rPr lang="en-US" smtClean="0"/>
              <a:pPr/>
              <a:t>8/5/2024</a:t>
            </a:fld>
            <a:endParaRPr lang="en-US" dirty="0"/>
          </a:p>
        </p:txBody>
      </p:sp>
      <p:sp>
        <p:nvSpPr>
          <p:cNvPr id="6" name="Footer Placeholder 5">
            <a:extLst>
              <a:ext uri="{FF2B5EF4-FFF2-40B4-BE49-F238E27FC236}">
                <a16:creationId xmlns:a16="http://schemas.microsoft.com/office/drawing/2014/main" xmlns="" id="{F8817CAE-AA1A-6EE7-3B7B-25784517CA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EEA32F98-71E5-A0DF-648C-18B32C8BC58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93802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2928306-9B33-86BB-B5AD-AC7AE0974081}"/>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0E6C61E-1E94-5AE6-6A4D-A63012502D8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67C605C-78C2-C02C-C3E8-09DBCFC8DA4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8/5/2024</a:t>
            </a:fld>
            <a:endParaRPr lang="en-US" dirty="0"/>
          </a:p>
        </p:txBody>
      </p:sp>
      <p:sp>
        <p:nvSpPr>
          <p:cNvPr id="5" name="Footer Placeholder 4">
            <a:extLst>
              <a:ext uri="{FF2B5EF4-FFF2-40B4-BE49-F238E27FC236}">
                <a16:creationId xmlns:a16="http://schemas.microsoft.com/office/drawing/2014/main" xmlns="" id="{754DDB9A-76E1-E6EC-FFC6-28FDF0A25637}"/>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8A20B515-E462-785F-BEB7-F156EDA471F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96966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1407" y="2286000"/>
            <a:ext cx="10421007" cy="3631763"/>
          </a:xfrm>
          <a:prstGeom prst="rect">
            <a:avLst/>
          </a:prstGeom>
          <a:solidFill>
            <a:srgbClr val="CC3300"/>
          </a:solidFill>
        </p:spPr>
        <p:txBody>
          <a:bodyPr wrap="square" rtlCol="0">
            <a:spAutoFit/>
          </a:bodyPr>
          <a:lstStyle/>
          <a:p>
            <a:pPr algn="ctr"/>
            <a:r>
              <a:rPr lang="en-US" sz="11500" dirty="0">
                <a:effectLst>
                  <a:outerShdw blurRad="38100" dist="38100" dir="2700000" algn="tl">
                    <a:srgbClr val="000000">
                      <a:alpha val="43137"/>
                    </a:srgbClr>
                  </a:outerShdw>
                </a:effectLst>
              </a:rPr>
              <a:t>Direct and Indirect Speech</a:t>
            </a:r>
            <a:endParaRPr lang="en-IN" sz="115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461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C69E1FCD-072E-20FF-A9F1-EFCCBE2B42F6}"/>
              </a:ext>
            </a:extLst>
          </p:cNvPr>
          <p:cNvSpPr txBox="1"/>
          <p:nvPr/>
        </p:nvSpPr>
        <p:spPr>
          <a:xfrm>
            <a:off x="308112" y="656057"/>
            <a:ext cx="7752523" cy="3939540"/>
          </a:xfrm>
          <a:prstGeom prst="rect">
            <a:avLst/>
          </a:prstGeom>
          <a:noFill/>
        </p:spPr>
        <p:txBody>
          <a:bodyPr wrap="square">
            <a:spAutoFit/>
          </a:bodyPr>
          <a:lstStyle/>
          <a:p>
            <a:r>
              <a:rPr lang="en-US" sz="3200" b="1" u="sng" dirty="0">
                <a:solidFill>
                  <a:srgbClr val="FF0000"/>
                </a:solidFill>
                <a:latin typeface="Comic Sans MS" panose="030F0702030302020204" pitchFamily="66" charset="0"/>
              </a:rPr>
              <a:t>Direct Speech:</a:t>
            </a:r>
          </a:p>
          <a:p>
            <a:endParaRPr lang="en-US" dirty="0"/>
          </a:p>
          <a:p>
            <a:pPr marL="342900" indent="-342900">
              <a:buAutoNum type="arabicPeriod"/>
            </a:pPr>
            <a:r>
              <a:rPr lang="en-US" sz="2000" b="1" dirty="0">
                <a:latin typeface="Comic Sans MS" panose="030F0702030302020204" pitchFamily="66" charset="0"/>
              </a:rPr>
              <a:t>Quotes from Experts: </a:t>
            </a:r>
            <a:r>
              <a:rPr lang="en-US" sz="2000" dirty="0">
                <a:latin typeface="Comic Sans MS" panose="030F0702030302020204" pitchFamily="66" charset="0"/>
              </a:rPr>
              <a:t>Use direct quotes from credible sources to add authority and credibility to your argument.</a:t>
            </a:r>
          </a:p>
          <a:p>
            <a:endParaRPr lang="en-US" sz="2000" dirty="0">
              <a:latin typeface="Comic Sans MS" panose="030F0702030302020204" pitchFamily="66" charset="0"/>
            </a:endParaRPr>
          </a:p>
          <a:p>
            <a:r>
              <a:rPr lang="en-US" sz="2000" dirty="0">
                <a:latin typeface="Comic Sans MS" panose="030F0702030302020204" pitchFamily="66" charset="0"/>
              </a:rPr>
              <a:t>2.     </a:t>
            </a:r>
            <a:r>
              <a:rPr lang="en-US" sz="2000" b="1" dirty="0">
                <a:latin typeface="Comic Sans MS" panose="030F0702030302020204" pitchFamily="66" charset="0"/>
              </a:rPr>
              <a:t>Emotional Appeals: </a:t>
            </a:r>
            <a:r>
              <a:rPr lang="en-US" sz="2000" dirty="0">
                <a:latin typeface="Comic Sans MS" panose="030F0702030302020204" pitchFamily="66" charset="0"/>
              </a:rPr>
              <a:t>Incorporate direct speech to convey emotions and personal experiences, making your argument more relatable and engaging.</a:t>
            </a:r>
          </a:p>
          <a:p>
            <a:endParaRPr lang="en-US" sz="2000" dirty="0">
              <a:latin typeface="Comic Sans MS" panose="030F0702030302020204" pitchFamily="66" charset="0"/>
            </a:endParaRPr>
          </a:p>
          <a:p>
            <a:r>
              <a:rPr lang="en-US" sz="2000" dirty="0">
                <a:latin typeface="Comic Sans MS" panose="030F0702030302020204" pitchFamily="66" charset="0"/>
              </a:rPr>
              <a:t>3.     </a:t>
            </a:r>
            <a:r>
              <a:rPr lang="en-US" sz="2000" b="1" dirty="0">
                <a:latin typeface="Comic Sans MS" panose="030F0702030302020204" pitchFamily="66" charset="0"/>
              </a:rPr>
              <a:t>Rhetorical Devices: </a:t>
            </a:r>
            <a:r>
              <a:rPr lang="en-US" sz="2000" dirty="0">
                <a:latin typeface="Comic Sans MS" panose="030F0702030302020204" pitchFamily="66" charset="0"/>
              </a:rPr>
              <a:t>Utilize direct speech to employ rhetorical devices like repetition, metaphors, or allusions, which can be persuasive and memorable.</a:t>
            </a:r>
          </a:p>
        </p:txBody>
      </p:sp>
      <p:sp>
        <p:nvSpPr>
          <p:cNvPr id="19" name="TextBox 18">
            <a:extLst>
              <a:ext uri="{FF2B5EF4-FFF2-40B4-BE49-F238E27FC236}">
                <a16:creationId xmlns:a16="http://schemas.microsoft.com/office/drawing/2014/main" xmlns="" id="{F2AE8D86-94DE-A768-5E67-C075F59638B5}"/>
              </a:ext>
            </a:extLst>
          </p:cNvPr>
          <p:cNvSpPr txBox="1"/>
          <p:nvPr/>
        </p:nvSpPr>
        <p:spPr>
          <a:xfrm>
            <a:off x="308112" y="5173822"/>
            <a:ext cx="7315200" cy="1631216"/>
          </a:xfrm>
          <a:prstGeom prst="rect">
            <a:avLst/>
          </a:prstGeom>
          <a:noFill/>
        </p:spPr>
        <p:txBody>
          <a:bodyPr wrap="square">
            <a:spAutoFit/>
          </a:bodyPr>
          <a:lstStyle/>
          <a:p>
            <a:r>
              <a:rPr lang="en-US" sz="2000" b="1" dirty="0">
                <a:solidFill>
                  <a:srgbClr val="FF0000"/>
                </a:solidFill>
                <a:latin typeface="Comic Sans MS" panose="030F0702030302020204" pitchFamily="66" charset="0"/>
              </a:rPr>
              <a:t>Example:</a:t>
            </a:r>
          </a:p>
          <a:p>
            <a:endParaRPr lang="en-US" sz="2000" b="1" dirty="0">
              <a:solidFill>
                <a:srgbClr val="FF0000"/>
              </a:solidFill>
              <a:latin typeface="Comic Sans MS" panose="030F0702030302020204" pitchFamily="66" charset="0"/>
            </a:endParaRPr>
          </a:p>
          <a:p>
            <a:r>
              <a:rPr lang="en-US" sz="2000" b="1" dirty="0">
                <a:solidFill>
                  <a:srgbClr val="FF0000"/>
                </a:solidFill>
                <a:latin typeface="Comic Sans MS" panose="030F0702030302020204" pitchFamily="66" charset="0"/>
              </a:rPr>
              <a:t>"As Mahatma Gandhi said, 'Be the change you wish to see in the world.' We must take action now to create a better future."</a:t>
            </a:r>
          </a:p>
        </p:txBody>
      </p:sp>
      <p:pic>
        <p:nvPicPr>
          <p:cNvPr id="20" name="Picture 19">
            <a:extLst>
              <a:ext uri="{FF2B5EF4-FFF2-40B4-BE49-F238E27FC236}">
                <a16:creationId xmlns:a16="http://schemas.microsoft.com/office/drawing/2014/main" xmlns="" id="{A44BC903-A26D-CD30-6E0F-8D10FA888F87}"/>
              </a:ext>
            </a:extLst>
          </p:cNvPr>
          <p:cNvPicPr>
            <a:picLocks noChangeAspect="1"/>
          </p:cNvPicPr>
          <p:nvPr/>
        </p:nvPicPr>
        <p:blipFill>
          <a:blip r:embed="rId3"/>
          <a:stretch>
            <a:fillRect/>
          </a:stretch>
        </p:blipFill>
        <p:spPr>
          <a:xfrm>
            <a:off x="8060636" y="1620078"/>
            <a:ext cx="6410738" cy="5184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9" name="Text 15"/>
          <p:cNvSpPr/>
          <p:nvPr/>
        </p:nvSpPr>
        <p:spPr>
          <a:xfrm>
            <a:off x="7229832" y="6331863"/>
            <a:ext cx="170497" cy="290870"/>
          </a:xfrm>
          <a:prstGeom prst="rect">
            <a:avLst/>
          </a:prstGeom>
          <a:noFill/>
          <a:ln/>
        </p:spPr>
        <p:txBody>
          <a:bodyPr wrap="none" rtlCol="0" anchor="t"/>
          <a:lstStyle/>
          <a:p>
            <a:pPr marL="0" indent="0" algn="ctr">
              <a:lnSpc>
                <a:spcPts val="2290"/>
              </a:lnSpc>
              <a:buNone/>
            </a:pPr>
            <a:endParaRPr lang="en-US" sz="2290" dirty="0"/>
          </a:p>
        </p:txBody>
      </p:sp>
      <p:sp>
        <p:nvSpPr>
          <p:cNvPr id="23" name="TextBox 22">
            <a:extLst>
              <a:ext uri="{FF2B5EF4-FFF2-40B4-BE49-F238E27FC236}">
                <a16:creationId xmlns:a16="http://schemas.microsoft.com/office/drawing/2014/main" xmlns="" id="{8393CEEF-F25A-6A2E-34C6-4750BE360228}"/>
              </a:ext>
            </a:extLst>
          </p:cNvPr>
          <p:cNvSpPr txBox="1"/>
          <p:nvPr/>
        </p:nvSpPr>
        <p:spPr>
          <a:xfrm>
            <a:off x="705678" y="864778"/>
            <a:ext cx="8189844" cy="4247317"/>
          </a:xfrm>
          <a:prstGeom prst="rect">
            <a:avLst/>
          </a:prstGeom>
          <a:noFill/>
        </p:spPr>
        <p:txBody>
          <a:bodyPr wrap="square">
            <a:spAutoFit/>
          </a:bodyPr>
          <a:lstStyle/>
          <a:p>
            <a:r>
              <a:rPr lang="en-US" sz="3200" b="1" u="sng" dirty="0">
                <a:solidFill>
                  <a:srgbClr val="FF0000"/>
                </a:solidFill>
                <a:latin typeface="Comic Sans MS" panose="030F0702030302020204" pitchFamily="66" charset="0"/>
              </a:rPr>
              <a:t>Indirect Speech:</a:t>
            </a:r>
          </a:p>
          <a:p>
            <a:endParaRPr lang="en-US" dirty="0"/>
          </a:p>
          <a:p>
            <a:pPr marL="342900" indent="-342900">
              <a:buAutoNum type="arabicPeriod"/>
            </a:pPr>
            <a:r>
              <a:rPr lang="en-US" sz="2000" b="1" dirty="0">
                <a:latin typeface="Comic Sans MS" panose="030F0702030302020204" pitchFamily="66" charset="0"/>
              </a:rPr>
              <a:t>Paraphrasing:</a:t>
            </a:r>
            <a:r>
              <a:rPr lang="en-US" sz="2000" dirty="0">
                <a:latin typeface="Comic Sans MS" panose="030F0702030302020204" pitchFamily="66" charset="0"/>
              </a:rPr>
              <a:t> Rephrase expert opinions or research findings in your   own words to make the information more accessible and persuasive.</a:t>
            </a:r>
          </a:p>
          <a:p>
            <a:endParaRPr lang="en-US" sz="2000" dirty="0">
              <a:latin typeface="Comic Sans MS" panose="030F0702030302020204" pitchFamily="66" charset="0"/>
            </a:endParaRPr>
          </a:p>
          <a:p>
            <a:pPr marL="342900" indent="-342900">
              <a:buAutoNum type="arabicPeriod" startAt="2"/>
            </a:pPr>
            <a:r>
              <a:rPr lang="en-US" sz="2000" b="1" dirty="0">
                <a:latin typeface="Comic Sans MS" panose="030F0702030302020204" pitchFamily="66" charset="0"/>
              </a:rPr>
              <a:t>Summarizing:</a:t>
            </a:r>
            <a:r>
              <a:rPr lang="en-US" sz="2000" dirty="0">
                <a:latin typeface="Comic Sans MS" panose="030F0702030302020204" pitchFamily="66" charset="0"/>
              </a:rPr>
              <a:t> Use Indirect Speech to summarize complex information, making it easier for readers to understand and accept your argument.</a:t>
            </a:r>
          </a:p>
          <a:p>
            <a:endParaRPr lang="en-US" sz="2000" dirty="0">
              <a:latin typeface="Comic Sans MS" panose="030F0702030302020204" pitchFamily="66" charset="0"/>
            </a:endParaRPr>
          </a:p>
          <a:p>
            <a:r>
              <a:rPr lang="en-US" sz="2000" b="1" dirty="0">
                <a:latin typeface="Comic Sans MS" panose="030F0702030302020204" pitchFamily="66" charset="0"/>
              </a:rPr>
              <a:t>3.</a:t>
            </a:r>
            <a:r>
              <a:rPr lang="en-US" sz="2000" dirty="0">
                <a:latin typeface="Comic Sans MS" panose="030F0702030302020204" pitchFamily="66" charset="0"/>
              </a:rPr>
              <a:t>   </a:t>
            </a:r>
            <a:r>
              <a:rPr lang="en-US" sz="2000" b="1" dirty="0">
                <a:latin typeface="Comic Sans MS" panose="030F0702030302020204" pitchFamily="66" charset="0"/>
              </a:rPr>
              <a:t>Tone and Attitude:</a:t>
            </a:r>
            <a:r>
              <a:rPr lang="en-US" sz="2000" dirty="0">
                <a:latin typeface="Comic Sans MS" panose="030F0702030302020204" pitchFamily="66" charset="0"/>
              </a:rPr>
              <a:t> Employ Indirect Speech to convey       a specific tone or  attitude, such as urgency, excitement, or concern, to influence the reader's emotions and decisions.</a:t>
            </a:r>
          </a:p>
        </p:txBody>
      </p:sp>
      <p:sp>
        <p:nvSpPr>
          <p:cNvPr id="24" name="TextBox 23">
            <a:extLst>
              <a:ext uri="{FF2B5EF4-FFF2-40B4-BE49-F238E27FC236}">
                <a16:creationId xmlns:a16="http://schemas.microsoft.com/office/drawing/2014/main" xmlns="" id="{0AE83928-7588-A6F4-E578-A055F4AD86FD}"/>
              </a:ext>
            </a:extLst>
          </p:cNvPr>
          <p:cNvSpPr txBox="1"/>
          <p:nvPr/>
        </p:nvSpPr>
        <p:spPr>
          <a:xfrm>
            <a:off x="626165" y="5516255"/>
            <a:ext cx="8587408" cy="1631216"/>
          </a:xfrm>
          <a:prstGeom prst="rect">
            <a:avLst/>
          </a:prstGeom>
          <a:noFill/>
        </p:spPr>
        <p:txBody>
          <a:bodyPr wrap="square" rtlCol="0">
            <a:spAutoFit/>
          </a:bodyPr>
          <a:lstStyle/>
          <a:p>
            <a:r>
              <a:rPr lang="en-IN" sz="2000" b="1" dirty="0">
                <a:solidFill>
                  <a:srgbClr val="FF0000"/>
                </a:solidFill>
                <a:latin typeface="Comic Sans MS" panose="030F0702030302020204" pitchFamily="66" charset="0"/>
              </a:rPr>
              <a:t>Example:</a:t>
            </a:r>
          </a:p>
          <a:p>
            <a:endParaRPr lang="en-IN" sz="2000" b="1" dirty="0">
              <a:solidFill>
                <a:srgbClr val="FF0000"/>
              </a:solidFill>
              <a:latin typeface="Comic Sans MS" panose="030F0702030302020204" pitchFamily="66" charset="0"/>
            </a:endParaRPr>
          </a:p>
          <a:p>
            <a:r>
              <a:rPr lang="en-IN" sz="2000" b="1" dirty="0">
                <a:solidFill>
                  <a:srgbClr val="FF0000"/>
                </a:solidFill>
                <a:latin typeface="Comic Sans MS" panose="030F0702030302020204" pitchFamily="66" charset="0"/>
              </a:rPr>
              <a:t>“According to a recent study, most experts agree that climate change is a pressing issue that requires immediate attention. It’s time for us to take action.”</a:t>
            </a:r>
            <a:r>
              <a:rPr lang="en-IN" dirty="0"/>
              <a:t> </a:t>
            </a:r>
          </a:p>
        </p:txBody>
      </p:sp>
      <p:pic>
        <p:nvPicPr>
          <p:cNvPr id="25" name="Picture 24">
            <a:extLst>
              <a:ext uri="{FF2B5EF4-FFF2-40B4-BE49-F238E27FC236}">
                <a16:creationId xmlns:a16="http://schemas.microsoft.com/office/drawing/2014/main" xmlns="" id="{AE05C9A3-25B5-1810-B977-87FFCAD36E02}"/>
              </a:ext>
            </a:extLst>
          </p:cNvPr>
          <p:cNvPicPr>
            <a:picLocks noChangeAspect="1"/>
          </p:cNvPicPr>
          <p:nvPr/>
        </p:nvPicPr>
        <p:blipFill>
          <a:blip r:embed="rId3"/>
          <a:stretch>
            <a:fillRect/>
          </a:stretch>
        </p:blipFill>
        <p:spPr>
          <a:xfrm>
            <a:off x="8895522" y="2759344"/>
            <a:ext cx="5734878" cy="43881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xmlns="" id="{A3597AF6-E12A-0432-063B-C787C2F10D9D}"/>
              </a:ext>
            </a:extLst>
          </p:cNvPr>
          <p:cNvSpPr txBox="1"/>
          <p:nvPr/>
        </p:nvSpPr>
        <p:spPr>
          <a:xfrm>
            <a:off x="795131" y="823724"/>
            <a:ext cx="12841356" cy="6186309"/>
          </a:xfrm>
          <a:prstGeom prst="rect">
            <a:avLst/>
          </a:prstGeom>
          <a:noFill/>
        </p:spPr>
        <p:txBody>
          <a:bodyPr wrap="square">
            <a:spAutoFit/>
          </a:bodyPr>
          <a:lstStyle/>
          <a:p>
            <a:r>
              <a:rPr lang="en-US" sz="3600" b="1" u="sng" dirty="0">
                <a:solidFill>
                  <a:srgbClr val="FF0000"/>
                </a:solidFill>
                <a:latin typeface="Comic Sans MS" panose="030F0702030302020204" pitchFamily="66" charset="0"/>
              </a:rPr>
              <a:t>Combining Direct and Indirect Speech</a:t>
            </a:r>
            <a:r>
              <a:rPr lang="en-US" sz="3600" b="1" dirty="0">
                <a:solidFill>
                  <a:srgbClr val="FF0000"/>
                </a:solidFill>
                <a:latin typeface="Comic Sans MS" panose="030F0702030302020204" pitchFamily="66" charset="0"/>
              </a:rPr>
              <a:t>:</a:t>
            </a:r>
          </a:p>
          <a:p>
            <a:endParaRPr lang="en-US" sz="3600" b="1" dirty="0">
              <a:solidFill>
                <a:srgbClr val="FF0000"/>
              </a:solidFill>
              <a:latin typeface="Comic Sans MS" panose="030F0702030302020204" pitchFamily="66" charset="0"/>
            </a:endParaRPr>
          </a:p>
          <a:p>
            <a:pPr marL="514350" indent="-514350">
              <a:buAutoNum type="arabicPeriod"/>
            </a:pPr>
            <a:r>
              <a:rPr lang="en-US" sz="3600" b="1" u="sng" dirty="0">
                <a:solidFill>
                  <a:srgbClr val="FF0000"/>
                </a:solidFill>
                <a:latin typeface="Comic Sans MS" panose="030F0702030302020204" pitchFamily="66" charset="0"/>
              </a:rPr>
              <a:t>Blend quotes with summaries</a:t>
            </a:r>
            <a:r>
              <a:rPr lang="en-US" sz="3600" b="1" dirty="0">
                <a:solidFill>
                  <a:srgbClr val="FF0000"/>
                </a:solidFill>
                <a:latin typeface="Comic Sans MS" panose="030F0702030302020204" pitchFamily="66" charset="0"/>
              </a:rPr>
              <a:t>: Combine direct quotes with indirect speech summaries to create a persuasive narrative that balances authority with accessibility.</a:t>
            </a:r>
          </a:p>
          <a:p>
            <a:endParaRPr lang="en-US" sz="3600" b="1" dirty="0">
              <a:solidFill>
                <a:srgbClr val="FF0000"/>
              </a:solidFill>
              <a:latin typeface="Comic Sans MS" panose="030F0702030302020204" pitchFamily="66" charset="0"/>
            </a:endParaRPr>
          </a:p>
          <a:p>
            <a:endParaRPr lang="en-US" sz="3600" b="1" dirty="0">
              <a:solidFill>
                <a:srgbClr val="FF0000"/>
              </a:solidFill>
              <a:latin typeface="Comic Sans MS" panose="030F0702030302020204" pitchFamily="66" charset="0"/>
            </a:endParaRPr>
          </a:p>
          <a:p>
            <a:r>
              <a:rPr lang="en-US" sz="3600" b="1" dirty="0">
                <a:solidFill>
                  <a:srgbClr val="FF0000"/>
                </a:solidFill>
                <a:latin typeface="Comic Sans MS" panose="030F0702030302020204" pitchFamily="66" charset="0"/>
              </a:rPr>
              <a:t>2. </a:t>
            </a:r>
            <a:r>
              <a:rPr lang="en-US" sz="3600" b="1" u="sng" dirty="0">
                <a:solidFill>
                  <a:srgbClr val="FF0000"/>
                </a:solidFill>
                <a:latin typeface="Comic Sans MS" panose="030F0702030302020204" pitchFamily="66" charset="0"/>
              </a:rPr>
              <a:t>Use direct speech for emphasis</a:t>
            </a:r>
            <a:r>
              <a:rPr lang="en-US" sz="3600" b="1" dirty="0">
                <a:solidFill>
                  <a:srgbClr val="FF0000"/>
                </a:solidFill>
                <a:latin typeface="Comic Sans MS" panose="030F0702030302020204" pitchFamily="66" charset="0"/>
              </a:rPr>
              <a:t>: Incorporate direct speech to emphasize key points or emotional appeals, while using indirect speech for supporting evidence or explanations.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3CB207D-FDF0-3232-567C-5EB1C5029630}"/>
              </a:ext>
            </a:extLst>
          </p:cNvPr>
          <p:cNvSpPr txBox="1"/>
          <p:nvPr/>
        </p:nvSpPr>
        <p:spPr>
          <a:xfrm>
            <a:off x="795130" y="514126"/>
            <a:ext cx="13040139" cy="7478970"/>
          </a:xfrm>
          <a:prstGeom prst="rect">
            <a:avLst/>
          </a:prstGeom>
          <a:noFill/>
        </p:spPr>
        <p:txBody>
          <a:bodyPr wrap="square">
            <a:spAutoFit/>
          </a:bodyPr>
          <a:lstStyle/>
          <a:p>
            <a:r>
              <a:rPr lang="en-US" sz="4000" b="1" dirty="0">
                <a:solidFill>
                  <a:srgbClr val="FF0000"/>
                </a:solidFill>
                <a:latin typeface="Comic Sans MS" panose="030F0702030302020204" pitchFamily="66" charset="0"/>
              </a:rPr>
              <a:t>Example:</a:t>
            </a:r>
          </a:p>
          <a:p>
            <a:endParaRPr lang="en-US" sz="4000" b="1" dirty="0">
              <a:solidFill>
                <a:srgbClr val="FF0000"/>
              </a:solidFill>
              <a:latin typeface="Comic Sans MS" panose="030F0702030302020204" pitchFamily="66" charset="0"/>
            </a:endParaRPr>
          </a:p>
          <a:p>
            <a:r>
              <a:rPr lang="en-US" sz="4000" dirty="0">
                <a:solidFill>
                  <a:srgbClr val="FF0000"/>
                </a:solidFill>
                <a:latin typeface="Comic Sans MS" panose="030F0702030302020204" pitchFamily="66" charset="0"/>
              </a:rPr>
              <a:t>"As the renowned climate scientist, Dr. Jane Smith, said, 'The time for denial is over.' Indeed, the overwhelming majority of experts agree that human-induced climate change is a reality we can no longer ignore."</a:t>
            </a:r>
          </a:p>
          <a:p>
            <a:endParaRPr lang="en-US" sz="4000" dirty="0">
              <a:solidFill>
                <a:srgbClr val="FF0000"/>
              </a:solidFill>
              <a:latin typeface="Comic Sans MS" panose="030F0702030302020204" pitchFamily="66" charset="0"/>
            </a:endParaRPr>
          </a:p>
          <a:p>
            <a:r>
              <a:rPr lang="en-US" sz="4000" b="1" dirty="0">
                <a:solidFill>
                  <a:srgbClr val="FF0000"/>
                </a:solidFill>
                <a:latin typeface="Comic Sans MS" panose="030F0702030302020204" pitchFamily="66" charset="0"/>
              </a:rPr>
              <a:t>By strategically using direct and indirect speech in persuasive writing, you can create a convincing and engaging narrative that resonates with your audience.</a:t>
            </a:r>
          </a:p>
        </p:txBody>
      </p:sp>
    </p:spTree>
    <p:extLst>
      <p:ext uri="{BB962C8B-B14F-4D97-AF65-F5344CB8AC3E}">
        <p14:creationId xmlns:p14="http://schemas.microsoft.com/office/powerpoint/2010/main" val="1458116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7F23481-79DD-2AD4-6699-5141F3849354}"/>
              </a:ext>
            </a:extLst>
          </p:cNvPr>
          <p:cNvSpPr txBox="1"/>
          <p:nvPr/>
        </p:nvSpPr>
        <p:spPr>
          <a:xfrm>
            <a:off x="487016" y="525551"/>
            <a:ext cx="14053932" cy="7078861"/>
          </a:xfrm>
          <a:prstGeom prst="rect">
            <a:avLst/>
          </a:prstGeom>
          <a:noFill/>
        </p:spPr>
        <p:txBody>
          <a:bodyPr wrap="square">
            <a:spAutoFit/>
          </a:bodyPr>
          <a:lstStyle/>
          <a:p>
            <a:pPr algn="ctr"/>
            <a:r>
              <a:rPr lang="en-US" sz="4000" b="1" u="sng" dirty="0">
                <a:solidFill>
                  <a:srgbClr val="FF0000"/>
                </a:solidFill>
                <a:latin typeface="Comic Sans MS" panose="030F0702030302020204" pitchFamily="66" charset="0"/>
              </a:rPr>
              <a:t>Advocacy for Environmental Conservation</a:t>
            </a:r>
          </a:p>
          <a:p>
            <a:endParaRPr lang="en-US" b="1" dirty="0"/>
          </a:p>
          <a:p>
            <a:endParaRPr lang="en-US" sz="3600" b="1" dirty="0">
              <a:latin typeface="Comic Sans MS" panose="030F0702030302020204" pitchFamily="66" charset="0"/>
            </a:endParaRPr>
          </a:p>
          <a:p>
            <a:r>
              <a:rPr lang="en-US" sz="3600" b="1" dirty="0">
                <a:latin typeface="Comic Sans MS" panose="030F0702030302020204" pitchFamily="66" charset="0"/>
              </a:rPr>
              <a:t>Direct Speech:</a:t>
            </a:r>
            <a:r>
              <a:rPr lang="en-US" sz="3600" dirty="0">
                <a:latin typeface="Comic Sans MS" panose="030F0702030302020204" pitchFamily="66" charset="0"/>
              </a:rPr>
              <a:t> “We need to act now to save our planet,” said the environmental activist.</a:t>
            </a:r>
            <a:br>
              <a:rPr lang="en-US" sz="3600" dirty="0">
                <a:latin typeface="Comic Sans MS" panose="030F0702030302020204" pitchFamily="66" charset="0"/>
              </a:rPr>
            </a:br>
            <a:endParaRPr lang="en-US" sz="3600" dirty="0">
              <a:latin typeface="Comic Sans MS" panose="030F0702030302020204" pitchFamily="66" charset="0"/>
            </a:endParaRPr>
          </a:p>
          <a:p>
            <a:r>
              <a:rPr lang="en-US" sz="3600" b="1" dirty="0">
                <a:latin typeface="Comic Sans MS" panose="030F0702030302020204" pitchFamily="66" charset="0"/>
              </a:rPr>
              <a:t>Indirect Speech:</a:t>
            </a:r>
            <a:r>
              <a:rPr lang="en-US" sz="3600" dirty="0">
                <a:latin typeface="Comic Sans MS" panose="030F0702030302020204" pitchFamily="66" charset="0"/>
              </a:rPr>
              <a:t> She urged that immediate action was crucial to save the planet.</a:t>
            </a:r>
            <a:br>
              <a:rPr lang="en-US" sz="3600" dirty="0">
                <a:latin typeface="Comic Sans MS" panose="030F0702030302020204" pitchFamily="66" charset="0"/>
              </a:rPr>
            </a:br>
            <a:endParaRPr lang="en-US" sz="3600" dirty="0">
              <a:latin typeface="Comic Sans MS" panose="030F0702030302020204" pitchFamily="66" charset="0"/>
            </a:endParaRPr>
          </a:p>
          <a:p>
            <a:r>
              <a:rPr lang="en-US" sz="3600" b="1" dirty="0">
                <a:latin typeface="Comic Sans MS" panose="030F0702030302020204" pitchFamily="66" charset="0"/>
              </a:rPr>
              <a:t>Combined:</a:t>
            </a:r>
            <a:r>
              <a:rPr lang="en-US" sz="3600" dirty="0">
                <a:latin typeface="Comic Sans MS" panose="030F0702030302020204" pitchFamily="66" charset="0"/>
              </a:rPr>
              <a:t> The environmental activist passionately stated, “We need to act now to save our planet.” She urged that immediate action was crucial to save the planet, highlighting the urgency of the situation</a:t>
            </a:r>
            <a:r>
              <a:rPr lang="en-US" sz="2800" dirty="0">
                <a:latin typeface="Comic Sans MS" panose="030F0702030302020204" pitchFamily="66" charset="0"/>
              </a:rPr>
              <a:t>.</a:t>
            </a:r>
          </a:p>
        </p:txBody>
      </p:sp>
    </p:spTree>
    <p:extLst>
      <p:ext uri="{BB962C8B-B14F-4D97-AF65-F5344CB8AC3E}">
        <p14:creationId xmlns:p14="http://schemas.microsoft.com/office/powerpoint/2010/main" val="187889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C06F68D-CDE6-0410-DEFA-C45E4E51F283}"/>
              </a:ext>
            </a:extLst>
          </p:cNvPr>
          <p:cNvSpPr txBox="1"/>
          <p:nvPr/>
        </p:nvSpPr>
        <p:spPr>
          <a:xfrm>
            <a:off x="377686" y="187695"/>
            <a:ext cx="13954539" cy="7294305"/>
          </a:xfrm>
          <a:prstGeom prst="rect">
            <a:avLst/>
          </a:prstGeom>
          <a:noFill/>
        </p:spPr>
        <p:txBody>
          <a:bodyPr wrap="square">
            <a:spAutoFit/>
          </a:bodyPr>
          <a:lstStyle/>
          <a:p>
            <a:pPr algn="ctr"/>
            <a:r>
              <a:rPr lang="en-US" sz="3600" b="1" u="sng" dirty="0">
                <a:solidFill>
                  <a:srgbClr val="FF0000"/>
                </a:solidFill>
                <a:latin typeface="Comic Sans MS" panose="030F0702030302020204" pitchFamily="66" charset="0"/>
              </a:rPr>
              <a:t>Promoting Healthy Eating Habits</a:t>
            </a:r>
          </a:p>
          <a:p>
            <a:endParaRPr lang="en-US" sz="3600" b="1" dirty="0">
              <a:latin typeface="Comic Sans MS" panose="030F0702030302020204" pitchFamily="66" charset="0"/>
            </a:endParaRPr>
          </a:p>
          <a:p>
            <a:r>
              <a:rPr lang="en-US" sz="3600" b="1" dirty="0">
                <a:latin typeface="Comic Sans MS" panose="030F0702030302020204" pitchFamily="66" charset="0"/>
              </a:rPr>
              <a:t>Direct Speech:</a:t>
            </a:r>
            <a:r>
              <a:rPr lang="en-US" sz="3600" dirty="0">
                <a:latin typeface="Comic Sans MS" panose="030F0702030302020204" pitchFamily="66" charset="0"/>
              </a:rPr>
              <a:t> “Eating more fruits and vegetables will improve your health,” the nutritionist explained.</a:t>
            </a:r>
          </a:p>
          <a:p>
            <a:r>
              <a:rPr lang="en-US" sz="3600" dirty="0">
                <a:latin typeface="Comic Sans MS" panose="030F0702030302020204" pitchFamily="66" charset="0"/>
              </a:rPr>
              <a:t/>
            </a:r>
            <a:br>
              <a:rPr lang="en-US" sz="3600" dirty="0">
                <a:latin typeface="Comic Sans MS" panose="030F0702030302020204" pitchFamily="66" charset="0"/>
              </a:rPr>
            </a:br>
            <a:r>
              <a:rPr lang="en-US" sz="3600" b="1" dirty="0">
                <a:latin typeface="Comic Sans MS" panose="030F0702030302020204" pitchFamily="66" charset="0"/>
              </a:rPr>
              <a:t>Indirect Speech:</a:t>
            </a:r>
            <a:r>
              <a:rPr lang="en-US" sz="3600" dirty="0">
                <a:latin typeface="Comic Sans MS" panose="030F0702030302020204" pitchFamily="66" charset="0"/>
              </a:rPr>
              <a:t> The nutritionist emphasized that increasing fruit and vegetable intake would lead to better health.</a:t>
            </a:r>
          </a:p>
          <a:p>
            <a:r>
              <a:rPr lang="en-US" sz="3600" dirty="0">
                <a:latin typeface="Comic Sans MS" panose="030F0702030302020204" pitchFamily="66" charset="0"/>
              </a:rPr>
              <a:t/>
            </a:r>
            <a:br>
              <a:rPr lang="en-US" sz="3600" dirty="0">
                <a:latin typeface="Comic Sans MS" panose="030F0702030302020204" pitchFamily="66" charset="0"/>
              </a:rPr>
            </a:br>
            <a:r>
              <a:rPr lang="en-US" sz="3600" b="1" dirty="0">
                <a:latin typeface="Comic Sans MS" panose="030F0702030302020204" pitchFamily="66" charset="0"/>
              </a:rPr>
              <a:t>Combined:</a:t>
            </a:r>
            <a:r>
              <a:rPr lang="en-US" sz="3600" dirty="0">
                <a:latin typeface="Comic Sans MS" panose="030F0702030302020204" pitchFamily="66" charset="0"/>
              </a:rPr>
              <a:t> The nutritionist explained, “Eating more fruits and vegetables will improve your health.” She emphasized that increasing fruit and vegetable intake would lead to better health, making it clear that dietary changes could significantly benefit everyone.</a:t>
            </a:r>
          </a:p>
        </p:txBody>
      </p:sp>
    </p:spTree>
    <p:extLst>
      <p:ext uri="{BB962C8B-B14F-4D97-AF65-F5344CB8AC3E}">
        <p14:creationId xmlns:p14="http://schemas.microsoft.com/office/powerpoint/2010/main" val="2714919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967F665-536C-447B-D9C0-3344F77BCC09}"/>
              </a:ext>
            </a:extLst>
          </p:cNvPr>
          <p:cNvPicPr>
            <a:picLocks noChangeAspect="1"/>
          </p:cNvPicPr>
          <p:nvPr/>
        </p:nvPicPr>
        <p:blipFill>
          <a:blip r:embed="rId2"/>
          <a:stretch>
            <a:fillRect/>
          </a:stretch>
        </p:blipFill>
        <p:spPr>
          <a:xfrm>
            <a:off x="-44726" y="-528307"/>
            <a:ext cx="14719852" cy="9286214"/>
          </a:xfrm>
          <a:prstGeom prst="rect">
            <a:avLst/>
          </a:prstGeom>
        </p:spPr>
      </p:pic>
    </p:spTree>
    <p:extLst>
      <p:ext uri="{BB962C8B-B14F-4D97-AF65-F5344CB8AC3E}">
        <p14:creationId xmlns:p14="http://schemas.microsoft.com/office/powerpoint/2010/main" val="91821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FB210E2-8A12-079B-4A77-20D658F0B236}"/>
              </a:ext>
            </a:extLst>
          </p:cNvPr>
          <p:cNvSpPr txBox="1"/>
          <p:nvPr/>
        </p:nvSpPr>
        <p:spPr>
          <a:xfrm>
            <a:off x="427382" y="861536"/>
            <a:ext cx="10108095" cy="1754326"/>
          </a:xfrm>
          <a:prstGeom prst="rect">
            <a:avLst/>
          </a:prstGeom>
          <a:noFill/>
        </p:spPr>
        <p:txBody>
          <a:bodyPr wrap="square">
            <a:spAutoFit/>
          </a:bodyPr>
          <a:lstStyle/>
          <a:p>
            <a:pPr marL="342900" indent="-342900">
              <a:buAutoNum type="arabicPeriod"/>
            </a:pPr>
            <a:r>
              <a:rPr lang="en-US" b="1" dirty="0">
                <a:solidFill>
                  <a:srgbClr val="FF0000"/>
                </a:solidFill>
                <a:latin typeface="Comic Sans MS" panose="030F0702030302020204" pitchFamily="66" charset="0"/>
              </a:rPr>
              <a:t>Philip said, “I was playing football.”</a:t>
            </a:r>
          </a:p>
          <a:p>
            <a:endParaRPr lang="en-US" b="1"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A.   Philip said that he was playing football.</a:t>
            </a:r>
          </a:p>
          <a:p>
            <a:r>
              <a:rPr lang="en-US" b="1" dirty="0">
                <a:solidFill>
                  <a:srgbClr val="FF0000"/>
                </a:solidFill>
                <a:latin typeface="Comic Sans MS" panose="030F0702030302020204" pitchFamily="66" charset="0"/>
              </a:rPr>
              <a:t>B.   Philip said that he would be playing football.</a:t>
            </a:r>
          </a:p>
          <a:p>
            <a:r>
              <a:rPr lang="en-US" b="1" dirty="0">
                <a:solidFill>
                  <a:srgbClr val="FF0000"/>
                </a:solidFill>
                <a:latin typeface="Comic Sans MS" panose="030F0702030302020204" pitchFamily="66" charset="0"/>
              </a:rPr>
              <a:t>C.   Philip said that he had been playing football.</a:t>
            </a:r>
          </a:p>
          <a:p>
            <a:pPr marL="342900" indent="-342900">
              <a:buAutoNum type="alphaUcPeriod" startAt="4"/>
            </a:pPr>
            <a:r>
              <a:rPr lang="en-US" b="1" dirty="0">
                <a:solidFill>
                  <a:srgbClr val="FF0000"/>
                </a:solidFill>
                <a:latin typeface="Comic Sans MS" panose="030F0702030302020204" pitchFamily="66" charset="0"/>
              </a:rPr>
              <a:t>  Philip said that he plays football.</a:t>
            </a:r>
          </a:p>
        </p:txBody>
      </p:sp>
      <p:sp>
        <p:nvSpPr>
          <p:cNvPr id="7" name="TextBox 6">
            <a:extLst>
              <a:ext uri="{FF2B5EF4-FFF2-40B4-BE49-F238E27FC236}">
                <a16:creationId xmlns:a16="http://schemas.microsoft.com/office/drawing/2014/main" xmlns="" id="{9265A481-F61B-4F94-A302-F5BF0E96C92D}"/>
              </a:ext>
            </a:extLst>
          </p:cNvPr>
          <p:cNvSpPr txBox="1"/>
          <p:nvPr/>
        </p:nvSpPr>
        <p:spPr>
          <a:xfrm>
            <a:off x="427382" y="3495405"/>
            <a:ext cx="7315200" cy="1754326"/>
          </a:xfrm>
          <a:prstGeom prst="rect">
            <a:avLst/>
          </a:prstGeom>
          <a:noFill/>
        </p:spPr>
        <p:txBody>
          <a:bodyPr wrap="square">
            <a:spAutoFit/>
          </a:bodyPr>
          <a:lstStyle/>
          <a:p>
            <a:r>
              <a:rPr lang="en-US" b="1" dirty="0">
                <a:solidFill>
                  <a:srgbClr val="FF0000"/>
                </a:solidFill>
                <a:latin typeface="Comic Sans MS" panose="030F0702030302020204" pitchFamily="66" charset="0"/>
              </a:rPr>
              <a:t>2. Ranjan said, “You can not park here!”</a:t>
            </a:r>
          </a:p>
          <a:p>
            <a:endParaRPr lang="en-US" b="1"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A.   Ranjan said that I may not park here.</a:t>
            </a:r>
          </a:p>
          <a:p>
            <a:r>
              <a:rPr lang="en-US" b="1" dirty="0">
                <a:solidFill>
                  <a:srgbClr val="FF0000"/>
                </a:solidFill>
                <a:latin typeface="Comic Sans MS" panose="030F0702030302020204" pitchFamily="66" charset="0"/>
              </a:rPr>
              <a:t>B.   Ranjan said to me that I was unable to park there.</a:t>
            </a:r>
          </a:p>
          <a:p>
            <a:r>
              <a:rPr lang="en-US" b="1" dirty="0">
                <a:solidFill>
                  <a:srgbClr val="FF0000"/>
                </a:solidFill>
                <a:latin typeface="Comic Sans MS" panose="030F0702030302020204" pitchFamily="66" charset="0"/>
              </a:rPr>
              <a:t>C.   Ranjan exclaimed that I couldn’t park there.</a:t>
            </a:r>
          </a:p>
          <a:p>
            <a:r>
              <a:rPr lang="en-US" b="1" dirty="0">
                <a:solidFill>
                  <a:srgbClr val="FF0000"/>
                </a:solidFill>
                <a:latin typeface="Comic Sans MS" panose="030F0702030302020204" pitchFamily="66" charset="0"/>
              </a:rPr>
              <a:t>D.   Ranjan forbade me to park there.</a:t>
            </a:r>
          </a:p>
        </p:txBody>
      </p:sp>
      <p:sp>
        <p:nvSpPr>
          <p:cNvPr id="11" name="TextBox 10">
            <a:extLst>
              <a:ext uri="{FF2B5EF4-FFF2-40B4-BE49-F238E27FC236}">
                <a16:creationId xmlns:a16="http://schemas.microsoft.com/office/drawing/2014/main" xmlns="" id="{CEA33B8D-49D6-C80D-92FE-8320A1C17262}"/>
              </a:ext>
            </a:extLst>
          </p:cNvPr>
          <p:cNvSpPr txBox="1"/>
          <p:nvPr/>
        </p:nvSpPr>
        <p:spPr>
          <a:xfrm>
            <a:off x="427382" y="5761527"/>
            <a:ext cx="7315200" cy="1754326"/>
          </a:xfrm>
          <a:prstGeom prst="rect">
            <a:avLst/>
          </a:prstGeom>
          <a:noFill/>
        </p:spPr>
        <p:txBody>
          <a:bodyPr wrap="square">
            <a:spAutoFit/>
          </a:bodyPr>
          <a:lstStyle/>
          <a:p>
            <a:r>
              <a:rPr lang="en-US" b="1" dirty="0">
                <a:solidFill>
                  <a:srgbClr val="FF0000"/>
                </a:solidFill>
                <a:latin typeface="Comic Sans MS" panose="030F0702030302020204" pitchFamily="66" charset="0"/>
              </a:rPr>
              <a:t>3.</a:t>
            </a:r>
            <a:r>
              <a:rPr lang="en-US" b="1" dirty="0">
                <a:latin typeface="Comic Sans MS" panose="030F0702030302020204" pitchFamily="66" charset="0"/>
              </a:rPr>
              <a:t> </a:t>
            </a:r>
            <a:r>
              <a:rPr lang="en-US" b="1" dirty="0">
                <a:solidFill>
                  <a:srgbClr val="FF0000"/>
                </a:solidFill>
                <a:latin typeface="Comic Sans MS" panose="030F0702030302020204" pitchFamily="66" charset="0"/>
              </a:rPr>
              <a:t>The boss said, “Call him right now.”</a:t>
            </a:r>
          </a:p>
          <a:p>
            <a:endParaRPr lang="en-US" b="1"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A.   The boss shouted and said to call him right then.</a:t>
            </a:r>
          </a:p>
          <a:p>
            <a:r>
              <a:rPr lang="en-US" b="1" dirty="0">
                <a:solidFill>
                  <a:srgbClr val="FF0000"/>
                </a:solidFill>
                <a:latin typeface="Comic Sans MS" panose="030F0702030302020204" pitchFamily="66" charset="0"/>
              </a:rPr>
              <a:t>B.   The boss ordered me to call him quickly.</a:t>
            </a:r>
          </a:p>
          <a:p>
            <a:r>
              <a:rPr lang="en-US" b="1" dirty="0">
                <a:solidFill>
                  <a:srgbClr val="FF0000"/>
                </a:solidFill>
                <a:latin typeface="Comic Sans MS" panose="030F0702030302020204" pitchFamily="66" charset="0"/>
              </a:rPr>
              <a:t>C.   The boss told me to call him now.</a:t>
            </a:r>
          </a:p>
          <a:p>
            <a:r>
              <a:rPr lang="en-US" b="1" dirty="0">
                <a:solidFill>
                  <a:srgbClr val="FF0000"/>
                </a:solidFill>
                <a:latin typeface="Comic Sans MS" panose="030F0702030302020204" pitchFamily="66" charset="0"/>
              </a:rPr>
              <a:t>D.   The boss ordered me to call him right then.</a:t>
            </a:r>
          </a:p>
        </p:txBody>
      </p:sp>
      <p:pic>
        <p:nvPicPr>
          <p:cNvPr id="13" name="Picture 12">
            <a:extLst>
              <a:ext uri="{FF2B5EF4-FFF2-40B4-BE49-F238E27FC236}">
                <a16:creationId xmlns:a16="http://schemas.microsoft.com/office/drawing/2014/main" xmlns="" id="{88365A76-537E-3502-BF00-3934DE496407}"/>
              </a:ext>
            </a:extLst>
          </p:cNvPr>
          <p:cNvPicPr>
            <a:picLocks noChangeAspect="1"/>
          </p:cNvPicPr>
          <p:nvPr/>
        </p:nvPicPr>
        <p:blipFill>
          <a:blip r:embed="rId2"/>
          <a:stretch>
            <a:fillRect/>
          </a:stretch>
        </p:blipFill>
        <p:spPr>
          <a:xfrm>
            <a:off x="7928418" y="1554266"/>
            <a:ext cx="4876190" cy="4876190"/>
          </a:xfrm>
          <a:prstGeom prst="rect">
            <a:avLst/>
          </a:prstGeom>
        </p:spPr>
      </p:pic>
    </p:spTree>
    <p:extLst>
      <p:ext uri="{BB962C8B-B14F-4D97-AF65-F5344CB8AC3E}">
        <p14:creationId xmlns:p14="http://schemas.microsoft.com/office/powerpoint/2010/main" val="2794712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C66A1CF-D3B8-CD36-4DAB-384024732FB0}"/>
              </a:ext>
            </a:extLst>
          </p:cNvPr>
          <p:cNvSpPr txBox="1"/>
          <p:nvPr/>
        </p:nvSpPr>
        <p:spPr>
          <a:xfrm>
            <a:off x="201267" y="523605"/>
            <a:ext cx="7320168" cy="2308324"/>
          </a:xfrm>
          <a:prstGeom prst="rect">
            <a:avLst/>
          </a:prstGeom>
          <a:noFill/>
        </p:spPr>
        <p:txBody>
          <a:bodyPr wrap="square">
            <a:spAutoFit/>
          </a:bodyPr>
          <a:lstStyle/>
          <a:p>
            <a:r>
              <a:rPr lang="en-US" b="1" dirty="0">
                <a:solidFill>
                  <a:srgbClr val="FF0000"/>
                </a:solidFill>
                <a:latin typeface="Comic Sans MS" panose="030F0702030302020204" pitchFamily="66" charset="0"/>
              </a:rPr>
              <a:t>4. “Wow! This is so beautiful.” Jacob said.</a:t>
            </a:r>
          </a:p>
          <a:p>
            <a:endParaRPr lang="en-US" b="1"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A.	Jacob was surprised to see how beautiful it was.</a:t>
            </a:r>
          </a:p>
          <a:p>
            <a:r>
              <a:rPr lang="en-US" b="1" dirty="0">
                <a:solidFill>
                  <a:srgbClr val="FF0000"/>
                </a:solidFill>
                <a:latin typeface="Comic Sans MS" panose="030F0702030302020204" pitchFamily="66" charset="0"/>
              </a:rPr>
              <a:t>B.	Jacob said how beautiful it was.</a:t>
            </a:r>
          </a:p>
          <a:p>
            <a:r>
              <a:rPr lang="en-US" b="1" dirty="0">
                <a:solidFill>
                  <a:srgbClr val="FF0000"/>
                </a:solidFill>
                <a:latin typeface="Comic Sans MS" panose="030F0702030302020204" pitchFamily="66" charset="0"/>
              </a:rPr>
              <a:t>C.	Jacob exclaimed with amazement that that was so beautiful.</a:t>
            </a:r>
          </a:p>
          <a:p>
            <a:r>
              <a:rPr lang="en-US" b="1" dirty="0">
                <a:solidFill>
                  <a:srgbClr val="FF0000"/>
                </a:solidFill>
                <a:latin typeface="Comic Sans MS" panose="030F0702030302020204" pitchFamily="66" charset="0"/>
              </a:rPr>
              <a:t>D.	Jacob exclaimed with amazement that it was so beautiful.</a:t>
            </a:r>
          </a:p>
        </p:txBody>
      </p:sp>
      <p:sp>
        <p:nvSpPr>
          <p:cNvPr id="5" name="TextBox 4">
            <a:extLst>
              <a:ext uri="{FF2B5EF4-FFF2-40B4-BE49-F238E27FC236}">
                <a16:creationId xmlns:a16="http://schemas.microsoft.com/office/drawing/2014/main" xmlns="" id="{FCDE487A-4611-F623-BAB3-B409A0E2EB06}"/>
              </a:ext>
            </a:extLst>
          </p:cNvPr>
          <p:cNvSpPr txBox="1"/>
          <p:nvPr/>
        </p:nvSpPr>
        <p:spPr>
          <a:xfrm>
            <a:off x="248476" y="3127658"/>
            <a:ext cx="7320168" cy="2031325"/>
          </a:xfrm>
          <a:prstGeom prst="rect">
            <a:avLst/>
          </a:prstGeom>
          <a:noFill/>
        </p:spPr>
        <p:txBody>
          <a:bodyPr wrap="square">
            <a:spAutoFit/>
          </a:bodyPr>
          <a:lstStyle/>
          <a:p>
            <a:r>
              <a:rPr lang="en-US" b="1" dirty="0">
                <a:solidFill>
                  <a:srgbClr val="FF0000"/>
                </a:solidFill>
                <a:latin typeface="Comic Sans MS" panose="030F0702030302020204" pitchFamily="66" charset="0"/>
              </a:rPr>
              <a:t>5. Omar said, “I had always wanted to be a teacher.”</a:t>
            </a:r>
          </a:p>
          <a:p>
            <a:endParaRPr lang="en-US" b="1"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A.	Omar said that he had always wanted to be a teacher.</a:t>
            </a:r>
          </a:p>
          <a:p>
            <a:r>
              <a:rPr lang="en-US" b="1" dirty="0">
                <a:solidFill>
                  <a:srgbClr val="FF0000"/>
                </a:solidFill>
                <a:latin typeface="Comic Sans MS" panose="030F0702030302020204" pitchFamily="66" charset="0"/>
              </a:rPr>
              <a:t>B.	Omar said that he had had always wanted to be a teacher.</a:t>
            </a:r>
          </a:p>
          <a:p>
            <a:r>
              <a:rPr lang="en-US" b="1" dirty="0">
                <a:solidFill>
                  <a:srgbClr val="FF0000"/>
                </a:solidFill>
                <a:latin typeface="Comic Sans MS" panose="030F0702030302020204" pitchFamily="66" charset="0"/>
              </a:rPr>
              <a:t>C.	Omar said that he have always wanted to be teacher.</a:t>
            </a:r>
          </a:p>
          <a:p>
            <a:r>
              <a:rPr lang="en-US" b="1" dirty="0">
                <a:solidFill>
                  <a:srgbClr val="FF0000"/>
                </a:solidFill>
                <a:latin typeface="Comic Sans MS" panose="030F0702030302020204" pitchFamily="66" charset="0"/>
              </a:rPr>
              <a:t>D.	Omar said that he wanted to be a teacher ever since.</a:t>
            </a:r>
          </a:p>
        </p:txBody>
      </p:sp>
      <p:sp>
        <p:nvSpPr>
          <p:cNvPr id="7" name="TextBox 6">
            <a:extLst>
              <a:ext uri="{FF2B5EF4-FFF2-40B4-BE49-F238E27FC236}">
                <a16:creationId xmlns:a16="http://schemas.microsoft.com/office/drawing/2014/main" xmlns="" id="{10141FC8-C23D-2DF8-99DB-FE3997A8F636}"/>
              </a:ext>
            </a:extLst>
          </p:cNvPr>
          <p:cNvSpPr txBox="1"/>
          <p:nvPr/>
        </p:nvSpPr>
        <p:spPr>
          <a:xfrm>
            <a:off x="201267" y="5592562"/>
            <a:ext cx="7320168" cy="2031325"/>
          </a:xfrm>
          <a:prstGeom prst="rect">
            <a:avLst/>
          </a:prstGeom>
          <a:noFill/>
        </p:spPr>
        <p:txBody>
          <a:bodyPr wrap="square">
            <a:spAutoFit/>
          </a:bodyPr>
          <a:lstStyle/>
          <a:p>
            <a:r>
              <a:rPr lang="en-US" b="1" dirty="0">
                <a:solidFill>
                  <a:srgbClr val="FF0000"/>
                </a:solidFill>
                <a:latin typeface="Comic Sans MS" panose="030F0702030302020204" pitchFamily="66" charset="0"/>
              </a:rPr>
              <a:t>6. Julia said, “I can not attend your wedding.”</a:t>
            </a:r>
          </a:p>
          <a:p>
            <a:endParaRPr lang="en-US" b="1"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A.	Julia said that she might not attend our wedding.</a:t>
            </a:r>
          </a:p>
          <a:p>
            <a:r>
              <a:rPr lang="en-US" b="1" dirty="0">
                <a:solidFill>
                  <a:srgbClr val="FF0000"/>
                </a:solidFill>
                <a:latin typeface="Comic Sans MS" panose="030F0702030302020204" pitchFamily="66" charset="0"/>
              </a:rPr>
              <a:t>B.	Julia said that she could not attend our wedding.</a:t>
            </a:r>
          </a:p>
          <a:p>
            <a:r>
              <a:rPr lang="en-US" b="1" dirty="0">
                <a:solidFill>
                  <a:srgbClr val="FF0000"/>
                </a:solidFill>
                <a:latin typeface="Comic Sans MS" panose="030F0702030302020204" pitchFamily="66" charset="0"/>
              </a:rPr>
              <a:t>C.	Julia said that she can not attend our wedding.</a:t>
            </a:r>
          </a:p>
          <a:p>
            <a:r>
              <a:rPr lang="en-US" b="1" dirty="0">
                <a:solidFill>
                  <a:srgbClr val="FF0000"/>
                </a:solidFill>
                <a:latin typeface="Comic Sans MS" panose="030F0702030302020204" pitchFamily="66" charset="0"/>
              </a:rPr>
              <a:t>D.	Julia said that she wished she could attend our wedding.</a:t>
            </a:r>
          </a:p>
        </p:txBody>
      </p:sp>
      <p:pic>
        <p:nvPicPr>
          <p:cNvPr id="9" name="Picture 8">
            <a:extLst>
              <a:ext uri="{FF2B5EF4-FFF2-40B4-BE49-F238E27FC236}">
                <a16:creationId xmlns:a16="http://schemas.microsoft.com/office/drawing/2014/main" xmlns="" id="{F87DC06E-C4E2-26E7-3675-04B2C4B2BA6E}"/>
              </a:ext>
            </a:extLst>
          </p:cNvPr>
          <p:cNvPicPr>
            <a:picLocks noChangeAspect="1"/>
          </p:cNvPicPr>
          <p:nvPr/>
        </p:nvPicPr>
        <p:blipFill>
          <a:blip r:embed="rId2"/>
          <a:stretch>
            <a:fillRect/>
          </a:stretch>
        </p:blipFill>
        <p:spPr>
          <a:xfrm>
            <a:off x="8229600" y="1287118"/>
            <a:ext cx="5973951" cy="5655364"/>
          </a:xfrm>
          <a:prstGeom prst="rect">
            <a:avLst/>
          </a:prstGeom>
        </p:spPr>
      </p:pic>
    </p:spTree>
    <p:extLst>
      <p:ext uri="{BB962C8B-B14F-4D97-AF65-F5344CB8AC3E}">
        <p14:creationId xmlns:p14="http://schemas.microsoft.com/office/powerpoint/2010/main" val="201791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C8CF495-A67A-CD15-9D20-3F057D4A01E6}"/>
              </a:ext>
            </a:extLst>
          </p:cNvPr>
          <p:cNvSpPr txBox="1"/>
          <p:nvPr/>
        </p:nvSpPr>
        <p:spPr>
          <a:xfrm>
            <a:off x="3438939" y="477078"/>
            <a:ext cx="7901609" cy="707886"/>
          </a:xfrm>
          <a:prstGeom prst="rect">
            <a:avLst/>
          </a:prstGeom>
          <a:noFill/>
        </p:spPr>
        <p:txBody>
          <a:bodyPr wrap="square" rtlCol="0">
            <a:spAutoFit/>
          </a:bodyPr>
          <a:lstStyle/>
          <a:p>
            <a:pPr algn="ctr"/>
            <a:r>
              <a:rPr lang="en-IN" sz="4000" b="1" u="sng" dirty="0">
                <a:solidFill>
                  <a:srgbClr val="FF0000"/>
                </a:solidFill>
                <a:latin typeface="Comic Sans MS" panose="030F0702030302020204" pitchFamily="66" charset="0"/>
              </a:rPr>
              <a:t>ANSWERS</a:t>
            </a:r>
          </a:p>
        </p:txBody>
      </p:sp>
      <p:sp>
        <p:nvSpPr>
          <p:cNvPr id="3" name="TextBox 2">
            <a:extLst>
              <a:ext uri="{FF2B5EF4-FFF2-40B4-BE49-F238E27FC236}">
                <a16:creationId xmlns:a16="http://schemas.microsoft.com/office/drawing/2014/main" xmlns="" id="{FCED00C5-EAB3-26A2-16C8-7D5793FC889C}"/>
              </a:ext>
            </a:extLst>
          </p:cNvPr>
          <p:cNvSpPr txBox="1"/>
          <p:nvPr/>
        </p:nvSpPr>
        <p:spPr>
          <a:xfrm>
            <a:off x="1053548" y="1580322"/>
            <a:ext cx="8001000" cy="5909310"/>
          </a:xfrm>
          <a:prstGeom prst="rect">
            <a:avLst/>
          </a:prstGeom>
          <a:noFill/>
        </p:spPr>
        <p:txBody>
          <a:bodyPr wrap="square" rtlCol="0">
            <a:spAutoFit/>
          </a:bodyPr>
          <a:lstStyle/>
          <a:p>
            <a:pPr marL="342900" indent="-342900">
              <a:buAutoNum type="arabicPeriod"/>
            </a:pPr>
            <a:r>
              <a:rPr lang="en-IN" sz="5400" b="1" dirty="0">
                <a:solidFill>
                  <a:srgbClr val="FF0000"/>
                </a:solidFill>
              </a:rPr>
              <a:t>A</a:t>
            </a:r>
          </a:p>
          <a:p>
            <a:pPr marL="342900" indent="-342900">
              <a:buAutoNum type="arabicPeriod"/>
            </a:pPr>
            <a:r>
              <a:rPr lang="en-IN" sz="5400" b="1" dirty="0">
                <a:solidFill>
                  <a:srgbClr val="FF0000"/>
                </a:solidFill>
              </a:rPr>
              <a:t>D</a:t>
            </a:r>
          </a:p>
          <a:p>
            <a:pPr marL="342900" indent="-342900">
              <a:buAutoNum type="arabicPeriod" startAt="3"/>
            </a:pPr>
            <a:r>
              <a:rPr lang="en-IN" sz="5400" b="1" dirty="0">
                <a:solidFill>
                  <a:srgbClr val="FF0000"/>
                </a:solidFill>
              </a:rPr>
              <a:t>B</a:t>
            </a:r>
          </a:p>
          <a:p>
            <a:pPr marL="342900" indent="-342900">
              <a:buAutoNum type="arabicPeriod" startAt="3"/>
            </a:pPr>
            <a:r>
              <a:rPr lang="en-IN" sz="5400" b="1" dirty="0">
                <a:solidFill>
                  <a:srgbClr val="FF0000"/>
                </a:solidFill>
              </a:rPr>
              <a:t>D</a:t>
            </a:r>
          </a:p>
          <a:p>
            <a:pPr marL="342900" indent="-342900">
              <a:buAutoNum type="arabicPeriod" startAt="3"/>
            </a:pPr>
            <a:r>
              <a:rPr lang="en-IN" sz="5400" b="1" dirty="0">
                <a:solidFill>
                  <a:srgbClr val="FF0000"/>
                </a:solidFill>
              </a:rPr>
              <a:t>A</a:t>
            </a:r>
          </a:p>
          <a:p>
            <a:pPr marL="342900" indent="-342900">
              <a:buAutoNum type="arabicPeriod" startAt="3"/>
            </a:pPr>
            <a:r>
              <a:rPr lang="en-IN" sz="5400" b="1" dirty="0">
                <a:solidFill>
                  <a:srgbClr val="FF0000"/>
                </a:solidFill>
              </a:rPr>
              <a:t>B</a:t>
            </a:r>
          </a:p>
          <a:p>
            <a:pPr marL="342900" indent="-342900">
              <a:buAutoNum type="arabicPeriod" startAt="3"/>
            </a:pPr>
            <a:endParaRPr lang="en-IN" dirty="0"/>
          </a:p>
          <a:p>
            <a:pPr marL="342900" indent="-342900">
              <a:buAutoNum type="arabicPeriod" startAt="3"/>
            </a:pPr>
            <a:endParaRPr lang="en-IN" dirty="0"/>
          </a:p>
          <a:p>
            <a:pPr marL="342900" indent="-342900">
              <a:buAutoNum type="arabicPeriod" startAt="3"/>
            </a:pPr>
            <a:endParaRPr lang="en-IN" dirty="0"/>
          </a:p>
        </p:txBody>
      </p:sp>
      <p:pic>
        <p:nvPicPr>
          <p:cNvPr id="4" name="Picture 3">
            <a:extLst>
              <a:ext uri="{FF2B5EF4-FFF2-40B4-BE49-F238E27FC236}">
                <a16:creationId xmlns:a16="http://schemas.microsoft.com/office/drawing/2014/main" xmlns="" id="{0DF67E4D-EA11-2D46-3AE3-AF86E10E3F02}"/>
              </a:ext>
            </a:extLst>
          </p:cNvPr>
          <p:cNvPicPr>
            <a:picLocks noChangeAspect="1"/>
          </p:cNvPicPr>
          <p:nvPr/>
        </p:nvPicPr>
        <p:blipFill>
          <a:blip r:embed="rId3"/>
          <a:stretch>
            <a:fillRect/>
          </a:stretch>
        </p:blipFill>
        <p:spPr>
          <a:xfrm>
            <a:off x="5277678" y="1898374"/>
            <a:ext cx="8709218" cy="4432852"/>
          </a:xfrm>
          <a:prstGeom prst="rect">
            <a:avLst/>
          </a:prstGeom>
        </p:spPr>
      </p:pic>
    </p:spTree>
    <p:extLst>
      <p:ext uri="{BB962C8B-B14F-4D97-AF65-F5344CB8AC3E}">
        <p14:creationId xmlns:p14="http://schemas.microsoft.com/office/powerpoint/2010/main" val="195539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 name="Text 4"/>
          <p:cNvSpPr/>
          <p:nvPr/>
        </p:nvSpPr>
        <p:spPr>
          <a:xfrm>
            <a:off x="1340287" y="5957054"/>
            <a:ext cx="1908215" cy="418862"/>
          </a:xfrm>
          <a:prstGeom prst="rect">
            <a:avLst/>
          </a:prstGeom>
          <a:noFill/>
          <a:ln/>
        </p:spPr>
        <p:txBody>
          <a:bodyPr wrap="none" rtlCol="0" anchor="t"/>
          <a:lstStyle/>
          <a:p>
            <a:pPr marL="0" indent="0" algn="l">
              <a:lnSpc>
                <a:spcPts val="3299"/>
              </a:lnSpc>
              <a:buNone/>
            </a:pPr>
            <a:endParaRPr lang="en-US" sz="2356" dirty="0"/>
          </a:p>
        </p:txBody>
      </p:sp>
      <p:sp>
        <p:nvSpPr>
          <p:cNvPr id="11" name="TextBox 10">
            <a:extLst>
              <a:ext uri="{FF2B5EF4-FFF2-40B4-BE49-F238E27FC236}">
                <a16:creationId xmlns:a16="http://schemas.microsoft.com/office/drawing/2014/main" xmlns="" id="{14C086CB-F975-8FE0-C02D-4979AD056E04}"/>
              </a:ext>
            </a:extLst>
          </p:cNvPr>
          <p:cNvSpPr txBox="1"/>
          <p:nvPr/>
        </p:nvSpPr>
        <p:spPr>
          <a:xfrm>
            <a:off x="208723" y="746560"/>
            <a:ext cx="7315200" cy="1384995"/>
          </a:xfrm>
          <a:prstGeom prst="rect">
            <a:avLst/>
          </a:prstGeom>
          <a:noFill/>
        </p:spPr>
        <p:txBody>
          <a:bodyPr wrap="square">
            <a:spAutoFit/>
          </a:bodyPr>
          <a:lstStyle/>
          <a:p>
            <a:r>
              <a:rPr lang="en-US" sz="2800" b="1" dirty="0">
                <a:solidFill>
                  <a:srgbClr val="FF0000"/>
                </a:solidFill>
                <a:latin typeface="Comic Sans MS" panose="030F0702030302020204" pitchFamily="66" charset="0"/>
              </a:rPr>
              <a:t>“I have a dream that one day this nation will rise up and live out the true meaning of its creed.” </a:t>
            </a:r>
          </a:p>
        </p:txBody>
      </p:sp>
      <p:pic>
        <p:nvPicPr>
          <p:cNvPr id="17" name="Picture 16">
            <a:extLst>
              <a:ext uri="{FF2B5EF4-FFF2-40B4-BE49-F238E27FC236}">
                <a16:creationId xmlns:a16="http://schemas.microsoft.com/office/drawing/2014/main" xmlns="" id="{8E15D7A8-3E29-8CF4-9548-BA28C64ECACE}"/>
              </a:ext>
            </a:extLst>
          </p:cNvPr>
          <p:cNvPicPr>
            <a:picLocks noChangeAspect="1"/>
          </p:cNvPicPr>
          <p:nvPr/>
        </p:nvPicPr>
        <p:blipFill>
          <a:blip r:embed="rId3"/>
          <a:stretch>
            <a:fillRect/>
          </a:stretch>
        </p:blipFill>
        <p:spPr>
          <a:xfrm>
            <a:off x="7026964" y="-2"/>
            <a:ext cx="7603436" cy="4561234"/>
          </a:xfrm>
          <a:prstGeom prst="rect">
            <a:avLst/>
          </a:prstGeom>
        </p:spPr>
      </p:pic>
      <p:sp>
        <p:nvSpPr>
          <p:cNvPr id="19" name="TextBox 18">
            <a:extLst>
              <a:ext uri="{FF2B5EF4-FFF2-40B4-BE49-F238E27FC236}">
                <a16:creationId xmlns:a16="http://schemas.microsoft.com/office/drawing/2014/main" xmlns="" id="{FEB89E56-5090-C999-277E-147C996D7974}"/>
              </a:ext>
            </a:extLst>
          </p:cNvPr>
          <p:cNvSpPr txBox="1"/>
          <p:nvPr/>
        </p:nvSpPr>
        <p:spPr>
          <a:xfrm>
            <a:off x="7315200" y="5274870"/>
            <a:ext cx="7315200" cy="2246769"/>
          </a:xfrm>
          <a:prstGeom prst="rect">
            <a:avLst/>
          </a:prstGeom>
          <a:noFill/>
        </p:spPr>
        <p:txBody>
          <a:bodyPr wrap="square">
            <a:spAutoFit/>
          </a:bodyPr>
          <a:lstStyle/>
          <a:p>
            <a:r>
              <a:rPr lang="en-US" sz="2800" b="1" dirty="0">
                <a:solidFill>
                  <a:srgbClr val="FF0000"/>
                </a:solidFill>
                <a:latin typeface="Comic Sans MS" panose="030F0702030302020204" pitchFamily="66" charset="0"/>
              </a:rPr>
              <a:t>“Imagination is more important than knowledge. For knowledge is limited, whereas imagination embraces the entire world, stimulating progress, giving birth to evolution.”</a:t>
            </a:r>
            <a:endParaRPr lang="en-IN" sz="2800" b="1" dirty="0">
              <a:solidFill>
                <a:srgbClr val="FF0000"/>
              </a:solidFill>
              <a:latin typeface="Comic Sans MS" panose="030F0702030302020204" pitchFamily="66" charset="0"/>
            </a:endParaRPr>
          </a:p>
        </p:txBody>
      </p:sp>
      <p:pic>
        <p:nvPicPr>
          <p:cNvPr id="21" name="Picture 20">
            <a:extLst>
              <a:ext uri="{FF2B5EF4-FFF2-40B4-BE49-F238E27FC236}">
                <a16:creationId xmlns:a16="http://schemas.microsoft.com/office/drawing/2014/main" xmlns="" id="{FFA94E73-D884-2706-2C45-AB9E03F7E0E5}"/>
              </a:ext>
            </a:extLst>
          </p:cNvPr>
          <p:cNvPicPr>
            <a:picLocks noChangeAspect="1"/>
          </p:cNvPicPr>
          <p:nvPr/>
        </p:nvPicPr>
        <p:blipFill>
          <a:blip r:embed="rId4"/>
          <a:stretch>
            <a:fillRect/>
          </a:stretch>
        </p:blipFill>
        <p:spPr>
          <a:xfrm>
            <a:off x="-1" y="4276932"/>
            <a:ext cx="7026965" cy="395266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11167DD-E00B-CF08-591D-ACE373D03F29}"/>
              </a:ext>
            </a:extLst>
          </p:cNvPr>
          <p:cNvSpPr txBox="1"/>
          <p:nvPr/>
        </p:nvSpPr>
        <p:spPr>
          <a:xfrm>
            <a:off x="407504" y="1123123"/>
            <a:ext cx="13368131" cy="5078313"/>
          </a:xfrm>
          <a:prstGeom prst="rect">
            <a:avLst/>
          </a:prstGeom>
          <a:noFill/>
        </p:spPr>
        <p:txBody>
          <a:bodyPr wrap="square">
            <a:spAutoFit/>
          </a:bodyPr>
          <a:lstStyle/>
          <a:p>
            <a:r>
              <a:rPr lang="en-US" sz="3600" b="1" u="sng" dirty="0">
                <a:solidFill>
                  <a:srgbClr val="FF0000"/>
                </a:solidFill>
                <a:latin typeface="Comic Sans MS" panose="030F0702030302020204" pitchFamily="66" charset="0"/>
              </a:rPr>
              <a:t>Convert Direct Speech to Indirect Speech with Descriptive Formulations</a:t>
            </a:r>
          </a:p>
          <a:p>
            <a:endParaRPr lang="en-US" sz="3600" b="1" dirty="0">
              <a:solidFill>
                <a:srgbClr val="FF0000"/>
              </a:solidFill>
              <a:latin typeface="Comic Sans MS" panose="030F0702030302020204" pitchFamily="66" charset="0"/>
            </a:endParaRPr>
          </a:p>
          <a:p>
            <a:pPr marL="514350" indent="-514350">
              <a:buAutoNum type="arabicPeriod"/>
            </a:pPr>
            <a:r>
              <a:rPr lang="en-US" sz="3600" b="1" dirty="0">
                <a:solidFill>
                  <a:srgbClr val="FF0000"/>
                </a:solidFill>
                <a:latin typeface="Comic Sans MS" panose="030F0702030302020204" pitchFamily="66" charset="0"/>
              </a:rPr>
              <a:t>"I'm so excited to see you!" she said with a big smile. </a:t>
            </a:r>
          </a:p>
          <a:p>
            <a:r>
              <a:rPr lang="en-US" sz="3600" b="1" dirty="0">
                <a:solidFill>
                  <a:srgbClr val="FF0000"/>
                </a:solidFill>
                <a:latin typeface="Comic Sans MS" panose="030F0702030302020204" pitchFamily="66" charset="0"/>
              </a:rPr>
              <a:t>	</a:t>
            </a:r>
          </a:p>
          <a:p>
            <a:pPr marL="514350" indent="-514350">
              <a:buAutoNum type="arabicPeriod" startAt="2"/>
            </a:pPr>
            <a:r>
              <a:rPr lang="en-US" sz="3600" b="1" dirty="0">
                <a:solidFill>
                  <a:srgbClr val="FF0000"/>
                </a:solidFill>
                <a:latin typeface="Comic Sans MS" panose="030F0702030302020204" pitchFamily="66" charset="0"/>
              </a:rPr>
              <a:t>"Don't worry, I'll be there," he said reassuringly.</a:t>
            </a:r>
          </a:p>
          <a:p>
            <a:endParaRPr lang="en-US" sz="3600" b="1" dirty="0">
              <a:solidFill>
                <a:srgbClr val="FF0000"/>
              </a:solidFill>
              <a:latin typeface="Comic Sans MS" panose="030F0702030302020204" pitchFamily="66" charset="0"/>
            </a:endParaRPr>
          </a:p>
          <a:p>
            <a:r>
              <a:rPr lang="en-US" sz="3600" b="1" dirty="0">
                <a:solidFill>
                  <a:srgbClr val="FF0000"/>
                </a:solidFill>
                <a:latin typeface="Comic Sans MS" panose="030F0702030302020204" pitchFamily="66" charset="0"/>
              </a:rPr>
              <a:t>3.	"This is the best day ever!" the children exclaimed in unison.</a:t>
            </a:r>
            <a:r>
              <a:rPr lang="en-US" sz="2800" b="1" dirty="0">
                <a:solidFill>
                  <a:srgbClr val="FF0000"/>
                </a:solidFill>
                <a:latin typeface="Comic Sans MS" panose="030F0702030302020204" pitchFamily="66" charset="0"/>
              </a:rPr>
              <a:t>  	</a:t>
            </a:r>
          </a:p>
        </p:txBody>
      </p:sp>
    </p:spTree>
    <p:extLst>
      <p:ext uri="{BB962C8B-B14F-4D97-AF65-F5344CB8AC3E}">
        <p14:creationId xmlns:p14="http://schemas.microsoft.com/office/powerpoint/2010/main" val="38210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11167DD-E00B-CF08-591D-ACE373D03F29}"/>
              </a:ext>
            </a:extLst>
          </p:cNvPr>
          <p:cNvSpPr txBox="1"/>
          <p:nvPr/>
        </p:nvSpPr>
        <p:spPr>
          <a:xfrm>
            <a:off x="407504" y="1123123"/>
            <a:ext cx="13368131" cy="6863417"/>
          </a:xfrm>
          <a:prstGeom prst="rect">
            <a:avLst/>
          </a:prstGeom>
          <a:noFill/>
        </p:spPr>
        <p:txBody>
          <a:bodyPr wrap="square">
            <a:spAutoFit/>
          </a:bodyPr>
          <a:lstStyle/>
          <a:p>
            <a:pPr algn="ctr"/>
            <a:r>
              <a:rPr lang="en-US" sz="4000" b="1" u="sng" dirty="0">
                <a:solidFill>
                  <a:srgbClr val="FF0000"/>
                </a:solidFill>
                <a:latin typeface="Comic Sans MS" panose="030F0702030302020204" pitchFamily="66" charset="0"/>
              </a:rPr>
              <a:t>ANSWERS</a:t>
            </a:r>
          </a:p>
          <a:p>
            <a:endParaRPr lang="en-US" sz="4000" b="1" dirty="0">
              <a:solidFill>
                <a:srgbClr val="FF0000"/>
              </a:solidFill>
              <a:latin typeface="Comic Sans MS" panose="030F0702030302020204" pitchFamily="66" charset="0"/>
            </a:endParaRPr>
          </a:p>
          <a:p>
            <a:pPr marL="514350" indent="-514350">
              <a:buAutoNum type="arabicPeriod"/>
            </a:pPr>
            <a:r>
              <a:rPr lang="en-US" sz="4000" b="1" dirty="0">
                <a:solidFill>
                  <a:srgbClr val="FF0000"/>
                </a:solidFill>
                <a:latin typeface="Comic Sans MS" panose="030F0702030302020204" pitchFamily="66" charset="0"/>
              </a:rPr>
              <a:t>She exclaimed with delight that she was excited to see me.</a:t>
            </a:r>
          </a:p>
          <a:p>
            <a:pPr marL="514350" indent="-514350">
              <a:buAutoNum type="arabicPeriod"/>
            </a:pPr>
            <a:endParaRPr lang="en-US" sz="4000" b="1" dirty="0">
              <a:solidFill>
                <a:srgbClr val="FF0000"/>
              </a:solidFill>
              <a:latin typeface="Comic Sans MS" panose="030F0702030302020204" pitchFamily="66" charset="0"/>
            </a:endParaRPr>
          </a:p>
          <a:p>
            <a:pPr marL="514350" indent="-514350">
              <a:buAutoNum type="arabicPeriod"/>
            </a:pPr>
            <a:r>
              <a:rPr lang="en-US" sz="4000" b="1" dirty="0">
                <a:solidFill>
                  <a:srgbClr val="FF0000"/>
                </a:solidFill>
                <a:latin typeface="Comic Sans MS" panose="030F0702030302020204" pitchFamily="66" charset="0"/>
              </a:rPr>
              <a:t>He reassured me that he would be there.</a:t>
            </a:r>
          </a:p>
          <a:p>
            <a:pPr marL="514350" indent="-514350">
              <a:buAutoNum type="arabicPeriod"/>
            </a:pPr>
            <a:endParaRPr lang="en-US" sz="4000" b="1" dirty="0">
              <a:solidFill>
                <a:srgbClr val="FF0000"/>
              </a:solidFill>
              <a:latin typeface="Comic Sans MS" panose="030F0702030302020204" pitchFamily="66" charset="0"/>
            </a:endParaRPr>
          </a:p>
          <a:p>
            <a:pPr marL="514350" indent="-514350">
              <a:buAutoNum type="arabicPeriod"/>
            </a:pPr>
            <a:r>
              <a:rPr lang="en-US" sz="4000" b="1" dirty="0">
                <a:solidFill>
                  <a:srgbClr val="FF0000"/>
                </a:solidFill>
                <a:latin typeface="Comic Sans MS" panose="030F0702030302020204" pitchFamily="66" charset="0"/>
              </a:rPr>
              <a:t>The children chorused in unison that it was the best day ever.</a:t>
            </a:r>
          </a:p>
          <a:p>
            <a:pPr marL="514350" indent="-514350">
              <a:buAutoNum type="arabicPeriod"/>
            </a:pPr>
            <a:endParaRPr lang="en-US" sz="4000" b="1" dirty="0">
              <a:solidFill>
                <a:srgbClr val="FF0000"/>
              </a:solidFill>
              <a:latin typeface="Comic Sans MS" panose="030F0702030302020204" pitchFamily="66" charset="0"/>
            </a:endParaRPr>
          </a:p>
          <a:p>
            <a:pPr marL="514350" indent="-514350">
              <a:buAutoNum type="arabicPeriod"/>
            </a:pPr>
            <a:endParaRPr lang="en-US" sz="4000" b="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5379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A2B136B-AAC1-FA0B-52F0-10C5E828A747}"/>
              </a:ext>
            </a:extLst>
          </p:cNvPr>
          <p:cNvSpPr txBox="1"/>
          <p:nvPr/>
        </p:nvSpPr>
        <p:spPr>
          <a:xfrm>
            <a:off x="1470992" y="2761206"/>
            <a:ext cx="12274826" cy="3693319"/>
          </a:xfrm>
          <a:prstGeom prst="rect">
            <a:avLst/>
          </a:prstGeom>
          <a:noFill/>
        </p:spPr>
        <p:txBody>
          <a:bodyPr wrap="square">
            <a:spAutoFit/>
          </a:bodyPr>
          <a:lstStyle/>
          <a:p>
            <a:endParaRPr lang="en-US" sz="3600" b="1" dirty="0">
              <a:latin typeface="Comic Sans MS" panose="030F0702030302020204" pitchFamily="66" charset="0"/>
            </a:endParaRPr>
          </a:p>
          <a:p>
            <a:r>
              <a:rPr lang="en-US" sz="3600" b="1" dirty="0">
                <a:latin typeface="Comic Sans MS" panose="030F0702030302020204" pitchFamily="66" charset="0"/>
              </a:rPr>
              <a:t>1.	He said he would attend the meeting.</a:t>
            </a:r>
          </a:p>
          <a:p>
            <a:r>
              <a:rPr lang="en-US" sz="3600" b="1" dirty="0">
                <a:latin typeface="Comic Sans MS" panose="030F0702030302020204" pitchFamily="66" charset="0"/>
              </a:rPr>
              <a:t>	</a:t>
            </a:r>
          </a:p>
          <a:p>
            <a:r>
              <a:rPr lang="en-US" sz="3600" b="1" dirty="0">
                <a:latin typeface="Comic Sans MS" panose="030F0702030302020204" pitchFamily="66" charset="0"/>
              </a:rPr>
              <a:t>2.	She told me she was tired.</a:t>
            </a:r>
          </a:p>
          <a:p>
            <a:endParaRPr lang="en-US" sz="3600" b="1" dirty="0">
              <a:latin typeface="Comic Sans MS" panose="030F0702030302020204" pitchFamily="66" charset="0"/>
            </a:endParaRPr>
          </a:p>
          <a:p>
            <a:r>
              <a:rPr lang="en-US" sz="3600" b="1" dirty="0">
                <a:latin typeface="Comic Sans MS" panose="030F0702030302020204" pitchFamily="66" charset="0"/>
              </a:rPr>
              <a:t>3.	They asked if they could leave early</a:t>
            </a:r>
            <a:r>
              <a:rPr lang="en-US" dirty="0"/>
              <a:t>.</a:t>
            </a:r>
          </a:p>
          <a:p>
            <a:r>
              <a:rPr lang="en-US" dirty="0"/>
              <a:t>	</a:t>
            </a:r>
          </a:p>
        </p:txBody>
      </p:sp>
      <p:sp>
        <p:nvSpPr>
          <p:cNvPr id="4" name="TextBox 3">
            <a:extLst>
              <a:ext uri="{FF2B5EF4-FFF2-40B4-BE49-F238E27FC236}">
                <a16:creationId xmlns:a16="http://schemas.microsoft.com/office/drawing/2014/main" xmlns="" id="{BCD2D43B-0011-0A1D-BC08-C8C46910F13F}"/>
              </a:ext>
            </a:extLst>
          </p:cNvPr>
          <p:cNvSpPr txBox="1"/>
          <p:nvPr/>
        </p:nvSpPr>
        <p:spPr>
          <a:xfrm>
            <a:off x="3081130" y="874644"/>
            <a:ext cx="7802218" cy="1323439"/>
          </a:xfrm>
          <a:prstGeom prst="rect">
            <a:avLst/>
          </a:prstGeom>
          <a:noFill/>
        </p:spPr>
        <p:txBody>
          <a:bodyPr wrap="square" rtlCol="0">
            <a:spAutoFit/>
          </a:bodyPr>
          <a:lstStyle/>
          <a:p>
            <a:pPr algn="ctr"/>
            <a:r>
              <a:rPr lang="en-IN" sz="4000" b="1" u="sng" dirty="0">
                <a:solidFill>
                  <a:srgbClr val="FF0000"/>
                </a:solidFill>
                <a:latin typeface="Comic Sans MS" panose="030F0702030302020204" pitchFamily="66" charset="0"/>
              </a:rPr>
              <a:t>Add Descriptive Formulations to Indirect Speech</a:t>
            </a:r>
          </a:p>
        </p:txBody>
      </p:sp>
    </p:spTree>
    <p:extLst>
      <p:ext uri="{BB962C8B-B14F-4D97-AF65-F5344CB8AC3E}">
        <p14:creationId xmlns:p14="http://schemas.microsoft.com/office/powerpoint/2010/main" val="1209570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37C55B-0A08-CCE2-DC87-783C8B4E6B6C}"/>
              </a:ext>
            </a:extLst>
          </p:cNvPr>
          <p:cNvSpPr txBox="1"/>
          <p:nvPr/>
        </p:nvSpPr>
        <p:spPr>
          <a:xfrm>
            <a:off x="884584" y="544592"/>
            <a:ext cx="11936894" cy="7140416"/>
          </a:xfrm>
          <a:prstGeom prst="rect">
            <a:avLst/>
          </a:prstGeom>
          <a:noFill/>
        </p:spPr>
        <p:txBody>
          <a:bodyPr wrap="square" rtlCol="0">
            <a:spAutoFit/>
          </a:bodyPr>
          <a:lstStyle/>
          <a:p>
            <a:pPr algn="ctr"/>
            <a:r>
              <a:rPr lang="en-IN" sz="4400" b="1" dirty="0">
                <a:solidFill>
                  <a:srgbClr val="FF0000"/>
                </a:solidFill>
                <a:latin typeface="Comic Sans MS" panose="030F0702030302020204" pitchFamily="66" charset="0"/>
              </a:rPr>
              <a:t>ANSWERS</a:t>
            </a:r>
          </a:p>
          <a:p>
            <a:endParaRPr lang="en-IN" sz="4400" b="1" dirty="0">
              <a:solidFill>
                <a:srgbClr val="FF0000"/>
              </a:solidFill>
              <a:latin typeface="Comic Sans MS" panose="030F0702030302020204" pitchFamily="66" charset="0"/>
            </a:endParaRPr>
          </a:p>
          <a:p>
            <a:pPr marL="342900" indent="-342900">
              <a:buAutoNum type="arabicPeriod"/>
            </a:pPr>
            <a:r>
              <a:rPr lang="en-US" sz="4400" b="1" dirty="0">
                <a:solidFill>
                  <a:srgbClr val="FF0000"/>
                </a:solidFill>
                <a:latin typeface="Comic Sans MS" panose="030F0702030302020204" pitchFamily="66" charset="0"/>
              </a:rPr>
              <a:t>He promised confidently that he would attend the meeting.</a:t>
            </a:r>
          </a:p>
          <a:p>
            <a:pPr marL="342900" indent="-342900">
              <a:buAutoNum type="arabicPeriod"/>
            </a:pPr>
            <a:endParaRPr lang="en-US" sz="4400" b="1" dirty="0">
              <a:solidFill>
                <a:srgbClr val="FF0000"/>
              </a:solidFill>
              <a:latin typeface="Comic Sans MS" panose="030F0702030302020204" pitchFamily="66" charset="0"/>
            </a:endParaRPr>
          </a:p>
          <a:p>
            <a:pPr marL="342900" indent="-342900">
              <a:buAutoNum type="arabicPeriod"/>
            </a:pPr>
            <a:r>
              <a:rPr lang="en-US" sz="4400" b="1" dirty="0">
                <a:solidFill>
                  <a:srgbClr val="FF0000"/>
                </a:solidFill>
                <a:latin typeface="Comic Sans MS" panose="030F0702030302020204" pitchFamily="66" charset="0"/>
              </a:rPr>
              <a:t>She confessed wearily that she was tired.</a:t>
            </a:r>
          </a:p>
          <a:p>
            <a:pPr marL="342900" indent="-342900">
              <a:buAutoNum type="arabicPeriod"/>
            </a:pPr>
            <a:endParaRPr lang="en-US" sz="4400" b="1" dirty="0">
              <a:solidFill>
                <a:srgbClr val="FF0000"/>
              </a:solidFill>
              <a:latin typeface="Comic Sans MS" panose="030F0702030302020204" pitchFamily="66" charset="0"/>
            </a:endParaRPr>
          </a:p>
          <a:p>
            <a:pPr marL="342900" indent="-342900">
              <a:buAutoNum type="arabicPeriod"/>
            </a:pPr>
            <a:r>
              <a:rPr lang="en-US" sz="4400" b="1" dirty="0">
                <a:solidFill>
                  <a:srgbClr val="FF0000"/>
                </a:solidFill>
                <a:latin typeface="Comic Sans MS" panose="030F0702030302020204" pitchFamily="66" charset="0"/>
              </a:rPr>
              <a:t>They inquired eagerly if they could leave early.</a:t>
            </a:r>
          </a:p>
          <a:p>
            <a:pPr marL="342900" indent="-342900">
              <a:buAutoNum type="arabicPeriod"/>
            </a:pPr>
            <a:endParaRPr lang="en-IN" dirty="0"/>
          </a:p>
        </p:txBody>
      </p:sp>
    </p:spTree>
    <p:extLst>
      <p:ext uri="{BB962C8B-B14F-4D97-AF65-F5344CB8AC3E}">
        <p14:creationId xmlns:p14="http://schemas.microsoft.com/office/powerpoint/2010/main" val="285010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5"/>
          <p:cNvSpPr/>
          <p:nvPr/>
        </p:nvSpPr>
        <p:spPr>
          <a:xfrm>
            <a:off x="6631126" y="2901077"/>
            <a:ext cx="103823" cy="337899"/>
          </a:xfrm>
          <a:prstGeom prst="rect">
            <a:avLst/>
          </a:prstGeom>
          <a:noFill/>
          <a:ln/>
        </p:spPr>
        <p:txBody>
          <a:bodyPr wrap="none" rtlCol="0" anchor="t"/>
          <a:lstStyle/>
          <a:p>
            <a:pPr marL="0" indent="0" algn="ctr">
              <a:lnSpc>
                <a:spcPts val="2661"/>
              </a:lnSpc>
              <a:buNone/>
            </a:pPr>
            <a:endParaRPr lang="en-US" sz="2661" dirty="0"/>
          </a:p>
        </p:txBody>
      </p:sp>
      <p:sp>
        <p:nvSpPr>
          <p:cNvPr id="15" name="Text 10"/>
          <p:cNvSpPr/>
          <p:nvPr/>
        </p:nvSpPr>
        <p:spPr>
          <a:xfrm>
            <a:off x="6590407" y="4497586"/>
            <a:ext cx="185261" cy="337899"/>
          </a:xfrm>
          <a:prstGeom prst="rect">
            <a:avLst/>
          </a:prstGeom>
          <a:noFill/>
          <a:ln/>
        </p:spPr>
        <p:txBody>
          <a:bodyPr wrap="none" rtlCol="0" anchor="t"/>
          <a:lstStyle/>
          <a:p>
            <a:pPr marL="0" indent="0" algn="ctr">
              <a:lnSpc>
                <a:spcPts val="2661"/>
              </a:lnSpc>
              <a:buNone/>
            </a:pPr>
            <a:endParaRPr lang="en-US" sz="2661" dirty="0"/>
          </a:p>
        </p:txBody>
      </p:sp>
      <p:sp>
        <p:nvSpPr>
          <p:cNvPr id="20" name="Text 15"/>
          <p:cNvSpPr/>
          <p:nvPr/>
        </p:nvSpPr>
        <p:spPr>
          <a:xfrm>
            <a:off x="6583978" y="6094095"/>
            <a:ext cx="198120" cy="337899"/>
          </a:xfrm>
          <a:prstGeom prst="rect">
            <a:avLst/>
          </a:prstGeom>
          <a:noFill/>
          <a:ln/>
        </p:spPr>
        <p:txBody>
          <a:bodyPr wrap="none" rtlCol="0" anchor="t"/>
          <a:lstStyle/>
          <a:p>
            <a:pPr marL="0" indent="0" algn="ctr">
              <a:lnSpc>
                <a:spcPts val="2661"/>
              </a:lnSpc>
              <a:buNone/>
            </a:pPr>
            <a:endParaRPr lang="en-US" sz="2661" dirty="0"/>
          </a:p>
        </p:txBody>
      </p:sp>
      <p:pic>
        <p:nvPicPr>
          <p:cNvPr id="24" name="Picture 23">
            <a:extLst>
              <a:ext uri="{FF2B5EF4-FFF2-40B4-BE49-F238E27FC236}">
                <a16:creationId xmlns:a16="http://schemas.microsoft.com/office/drawing/2014/main" xmlns="" id="{547E38C2-92C2-20D5-6F44-7B4A4974B236}"/>
              </a:ext>
            </a:extLst>
          </p:cNvPr>
          <p:cNvPicPr>
            <a:picLocks noChangeAspect="1"/>
          </p:cNvPicPr>
          <p:nvPr/>
        </p:nvPicPr>
        <p:blipFill>
          <a:blip r:embed="rId3"/>
          <a:stretch>
            <a:fillRect/>
          </a:stretch>
        </p:blipFill>
        <p:spPr>
          <a:xfrm>
            <a:off x="3332901" y="604079"/>
            <a:ext cx="7865206" cy="5110618"/>
          </a:xfrm>
          <a:prstGeom prst="rect">
            <a:avLst/>
          </a:prstGeom>
        </p:spPr>
      </p:pic>
      <p:sp>
        <p:nvSpPr>
          <p:cNvPr id="5" name="TextBox 4">
            <a:extLst>
              <a:ext uri="{FF2B5EF4-FFF2-40B4-BE49-F238E27FC236}">
                <a16:creationId xmlns:a16="http://schemas.microsoft.com/office/drawing/2014/main" xmlns="" id="{10BD1762-3CD5-EDFF-271E-22D7CC52CC58}"/>
              </a:ext>
            </a:extLst>
          </p:cNvPr>
          <p:cNvSpPr txBox="1"/>
          <p:nvPr/>
        </p:nvSpPr>
        <p:spPr>
          <a:xfrm>
            <a:off x="3478696" y="6563692"/>
            <a:ext cx="7394713" cy="707886"/>
          </a:xfrm>
          <a:prstGeom prst="rect">
            <a:avLst/>
          </a:prstGeom>
          <a:noFill/>
        </p:spPr>
        <p:txBody>
          <a:bodyPr wrap="square" rtlCol="0">
            <a:spAutoFit/>
          </a:bodyPr>
          <a:lstStyle/>
          <a:p>
            <a:pPr algn="ctr"/>
            <a:r>
              <a:rPr lang="en-IN" sz="4000" dirty="0">
                <a:solidFill>
                  <a:srgbClr val="FF0000"/>
                </a:solidFill>
                <a:latin typeface="Comic Sans MS" panose="030F0702030302020204" pitchFamily="66" charset="0"/>
              </a:rPr>
              <a:t>THANK YOU</a:t>
            </a:r>
          </a:p>
        </p:txBody>
      </p:sp>
    </p:spTree>
    <p:extLst>
      <p:ext uri="{BB962C8B-B14F-4D97-AF65-F5344CB8AC3E}">
        <p14:creationId xmlns:p14="http://schemas.microsoft.com/office/powerpoint/2010/main" val="139455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4"/>
          <p:cNvSpPr/>
          <p:nvPr/>
        </p:nvSpPr>
        <p:spPr>
          <a:xfrm>
            <a:off x="1340287" y="5957054"/>
            <a:ext cx="1908215" cy="418862"/>
          </a:xfrm>
          <a:prstGeom prst="rect">
            <a:avLst/>
          </a:prstGeom>
          <a:noFill/>
          <a:ln/>
        </p:spPr>
        <p:txBody>
          <a:bodyPr wrap="none" rtlCol="0" anchor="t"/>
          <a:lstStyle/>
          <a:p>
            <a:pPr marL="0" indent="0" algn="l">
              <a:lnSpc>
                <a:spcPts val="3299"/>
              </a:lnSpc>
              <a:buNone/>
            </a:pPr>
            <a:endParaRPr lang="en-US" sz="2356" dirty="0"/>
          </a:p>
        </p:txBody>
      </p:sp>
      <p:sp>
        <p:nvSpPr>
          <p:cNvPr id="11" name="TextBox 10">
            <a:extLst>
              <a:ext uri="{FF2B5EF4-FFF2-40B4-BE49-F238E27FC236}">
                <a16:creationId xmlns:a16="http://schemas.microsoft.com/office/drawing/2014/main" xmlns="" id="{F6CDDD18-B10D-BF33-6290-62AFAC42EBCA}"/>
              </a:ext>
            </a:extLst>
          </p:cNvPr>
          <p:cNvSpPr txBox="1"/>
          <p:nvPr/>
        </p:nvSpPr>
        <p:spPr>
          <a:xfrm>
            <a:off x="377687" y="695452"/>
            <a:ext cx="11519452" cy="2554545"/>
          </a:xfrm>
          <a:prstGeom prst="rect">
            <a:avLst/>
          </a:prstGeom>
          <a:noFill/>
        </p:spPr>
        <p:txBody>
          <a:bodyPr wrap="square">
            <a:spAutoFit/>
          </a:bodyPr>
          <a:lstStyle/>
          <a:p>
            <a:r>
              <a:rPr lang="en-US" sz="3200" b="1" dirty="0">
                <a:solidFill>
                  <a:srgbClr val="FF0000"/>
                </a:solidFill>
                <a:latin typeface="Comic Sans MS" panose="030F0702030302020204" pitchFamily="66" charset="0"/>
              </a:rPr>
              <a:t>Indirect Speech: </a:t>
            </a:r>
          </a:p>
          <a:p>
            <a:endParaRPr lang="en-US" sz="3200" b="1" dirty="0">
              <a:solidFill>
                <a:srgbClr val="FF0000"/>
              </a:solidFill>
              <a:latin typeface="Comic Sans MS" panose="030F0702030302020204" pitchFamily="66" charset="0"/>
            </a:endParaRPr>
          </a:p>
          <a:p>
            <a:r>
              <a:rPr lang="en-US" sz="3200" b="1" dirty="0">
                <a:solidFill>
                  <a:srgbClr val="FF0000"/>
                </a:solidFill>
                <a:latin typeface="Comic Sans MS" panose="030F0702030302020204" pitchFamily="66" charset="0"/>
              </a:rPr>
              <a:t>Martin Luther King Jr. expressed his dream that one day the nation would rise up and live out the true meaning of its creed.</a:t>
            </a:r>
            <a:endParaRPr lang="en-IN" sz="3200" b="1" dirty="0">
              <a:solidFill>
                <a:srgbClr val="FF0000"/>
              </a:solidFill>
              <a:latin typeface="Comic Sans MS" panose="030F0702030302020204" pitchFamily="66" charset="0"/>
            </a:endParaRPr>
          </a:p>
        </p:txBody>
      </p:sp>
      <p:sp>
        <p:nvSpPr>
          <p:cNvPr id="13" name="TextBox 12">
            <a:extLst>
              <a:ext uri="{FF2B5EF4-FFF2-40B4-BE49-F238E27FC236}">
                <a16:creationId xmlns:a16="http://schemas.microsoft.com/office/drawing/2014/main" xmlns="" id="{3011D80E-2050-0545-AE44-D261E233DD84}"/>
              </a:ext>
            </a:extLst>
          </p:cNvPr>
          <p:cNvSpPr txBox="1"/>
          <p:nvPr/>
        </p:nvSpPr>
        <p:spPr>
          <a:xfrm>
            <a:off x="377687" y="4100395"/>
            <a:ext cx="11608904" cy="3046988"/>
          </a:xfrm>
          <a:prstGeom prst="rect">
            <a:avLst/>
          </a:prstGeom>
          <a:noFill/>
        </p:spPr>
        <p:txBody>
          <a:bodyPr wrap="square">
            <a:spAutoFit/>
          </a:bodyPr>
          <a:lstStyle/>
          <a:p>
            <a:r>
              <a:rPr lang="en-US" sz="3200" b="1" dirty="0">
                <a:solidFill>
                  <a:srgbClr val="FF0000"/>
                </a:solidFill>
                <a:latin typeface="Comic Sans MS" panose="030F0702030302020204" pitchFamily="66" charset="0"/>
              </a:rPr>
              <a:t>Indirect Speech: </a:t>
            </a:r>
          </a:p>
          <a:p>
            <a:endParaRPr lang="en-US" sz="3200" b="1" dirty="0">
              <a:solidFill>
                <a:srgbClr val="FF0000"/>
              </a:solidFill>
              <a:latin typeface="Comic Sans MS" panose="030F0702030302020204" pitchFamily="66" charset="0"/>
            </a:endParaRPr>
          </a:p>
          <a:p>
            <a:r>
              <a:rPr lang="en-US" sz="3200" b="1" dirty="0">
                <a:solidFill>
                  <a:srgbClr val="FF0000"/>
                </a:solidFill>
                <a:latin typeface="Comic Sans MS" panose="030F0702030302020204" pitchFamily="66" charset="0"/>
              </a:rPr>
              <a:t>Albert Einstein believed that imagination was more important than knowledge because knowledge is limited, whereas imagination embraces the entire world, stimulates progress, and gives birth to evolution.</a:t>
            </a:r>
            <a:endParaRPr lang="en-IN" sz="3200" b="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16617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1" name="Text 7"/>
          <p:cNvSpPr/>
          <p:nvPr/>
        </p:nvSpPr>
        <p:spPr>
          <a:xfrm>
            <a:off x="5412343" y="5171837"/>
            <a:ext cx="185261" cy="337899"/>
          </a:xfrm>
          <a:prstGeom prst="rect">
            <a:avLst/>
          </a:prstGeom>
          <a:noFill/>
          <a:ln/>
        </p:spPr>
        <p:txBody>
          <a:bodyPr wrap="none" rtlCol="0" anchor="t"/>
          <a:lstStyle/>
          <a:p>
            <a:pPr marL="0" indent="0" algn="ctr">
              <a:lnSpc>
                <a:spcPts val="2661"/>
              </a:lnSpc>
              <a:buNone/>
            </a:pPr>
            <a:endParaRPr lang="en-US" sz="2661" dirty="0"/>
          </a:p>
        </p:txBody>
      </p:sp>
      <p:sp>
        <p:nvSpPr>
          <p:cNvPr id="19" name="TextBox 18">
            <a:extLst>
              <a:ext uri="{FF2B5EF4-FFF2-40B4-BE49-F238E27FC236}">
                <a16:creationId xmlns:a16="http://schemas.microsoft.com/office/drawing/2014/main" xmlns="" id="{11389373-6ED1-C769-744D-097E6C5D51C3}"/>
              </a:ext>
            </a:extLst>
          </p:cNvPr>
          <p:cNvSpPr txBox="1"/>
          <p:nvPr/>
        </p:nvSpPr>
        <p:spPr>
          <a:xfrm>
            <a:off x="2436962" y="853181"/>
            <a:ext cx="7315200" cy="769441"/>
          </a:xfrm>
          <a:prstGeom prst="rect">
            <a:avLst/>
          </a:prstGeom>
          <a:noFill/>
        </p:spPr>
        <p:txBody>
          <a:bodyPr wrap="square">
            <a:spAutoFit/>
          </a:bodyPr>
          <a:lstStyle/>
          <a:p>
            <a:r>
              <a:rPr lang="en-IN" sz="4400" b="1" u="sng" dirty="0">
                <a:solidFill>
                  <a:srgbClr val="FF0000"/>
                </a:solidFill>
                <a:latin typeface="Comic Sans MS" panose="030F0702030302020204" pitchFamily="66" charset="0"/>
              </a:rPr>
              <a:t>Descriptive Formulations</a:t>
            </a:r>
          </a:p>
        </p:txBody>
      </p:sp>
      <p:sp>
        <p:nvSpPr>
          <p:cNvPr id="21" name="TextBox 20">
            <a:extLst>
              <a:ext uri="{FF2B5EF4-FFF2-40B4-BE49-F238E27FC236}">
                <a16:creationId xmlns:a16="http://schemas.microsoft.com/office/drawing/2014/main" xmlns="" id="{E80718E5-34F0-FC11-57BA-4F04B6BA2FB5}"/>
              </a:ext>
            </a:extLst>
          </p:cNvPr>
          <p:cNvSpPr txBox="1"/>
          <p:nvPr/>
        </p:nvSpPr>
        <p:spPr>
          <a:xfrm>
            <a:off x="556590" y="2262954"/>
            <a:ext cx="11996531" cy="2831544"/>
          </a:xfrm>
          <a:prstGeom prst="rect">
            <a:avLst/>
          </a:prstGeom>
          <a:noFill/>
        </p:spPr>
        <p:txBody>
          <a:bodyPr wrap="square">
            <a:spAutoFit/>
          </a:bodyPr>
          <a:lstStyle/>
          <a:p>
            <a:r>
              <a:rPr lang="en-US" sz="3200" b="1" dirty="0">
                <a:latin typeface="Comic Sans MS" panose="030F0702030302020204" pitchFamily="66" charset="0"/>
              </a:rPr>
              <a:t>In indirect speech, descriptive formulations can be used to provide additional information about the speaker, tone, or context. These formulations are usually introduced by a reporting verb (e.g., said, told, asked) and followed by a preposition (e.g., with, in, about).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91FC4B26-ACDE-793E-288E-8F9F203EFB0D}"/>
              </a:ext>
            </a:extLst>
          </p:cNvPr>
          <p:cNvSpPr txBox="1"/>
          <p:nvPr/>
        </p:nvSpPr>
        <p:spPr>
          <a:xfrm>
            <a:off x="556590" y="375315"/>
            <a:ext cx="12930810" cy="7478970"/>
          </a:xfrm>
          <a:prstGeom prst="rect">
            <a:avLst/>
          </a:prstGeom>
          <a:noFill/>
        </p:spPr>
        <p:txBody>
          <a:bodyPr wrap="square">
            <a:spAutoFit/>
          </a:bodyPr>
          <a:lstStyle/>
          <a:p>
            <a:r>
              <a:rPr lang="en-US" sz="4000" b="1" u="sng" dirty="0">
                <a:solidFill>
                  <a:srgbClr val="FF0000"/>
                </a:solidFill>
                <a:latin typeface="Comic Sans MS" panose="030F0702030302020204" pitchFamily="66" charset="0"/>
              </a:rPr>
              <a:t>Examples</a:t>
            </a:r>
            <a:r>
              <a:rPr lang="en-US" sz="4000" b="1" dirty="0">
                <a:solidFill>
                  <a:srgbClr val="FF0000"/>
                </a:solidFill>
                <a:latin typeface="Comic Sans MS" panose="030F0702030302020204" pitchFamily="66" charset="0"/>
              </a:rPr>
              <a:t>:</a:t>
            </a:r>
          </a:p>
          <a:p>
            <a:endParaRPr lang="en-US" sz="4000" b="1" dirty="0">
              <a:solidFill>
                <a:srgbClr val="FF0000"/>
              </a:solidFill>
              <a:latin typeface="Comic Sans MS" panose="030F0702030302020204" pitchFamily="66" charset="0"/>
            </a:endParaRPr>
          </a:p>
          <a:p>
            <a:pPr marL="285750" indent="-285750">
              <a:buFont typeface="Wingdings" panose="05000000000000000000" pitchFamily="2" charset="2"/>
              <a:buChar char="v"/>
            </a:pPr>
            <a:r>
              <a:rPr lang="en-US" sz="4000" b="1" dirty="0">
                <a:solidFill>
                  <a:srgbClr val="FF0000"/>
                </a:solidFill>
                <a:latin typeface="Comic Sans MS" panose="030F0702030302020204" pitchFamily="66" charset="0"/>
              </a:rPr>
              <a:t>He said with a smile, "I'm going to the store." (becomes) He said with a smile that he was going to the store.</a:t>
            </a:r>
          </a:p>
          <a:p>
            <a:pPr marL="285750" indent="-285750">
              <a:buFont typeface="Wingdings" panose="05000000000000000000" pitchFamily="2" charset="2"/>
              <a:buChar char="v"/>
            </a:pPr>
            <a:endParaRPr lang="en-US" sz="4000" b="1" dirty="0">
              <a:solidFill>
                <a:srgbClr val="FF0000"/>
              </a:solidFill>
              <a:latin typeface="Comic Sans MS" panose="030F0702030302020204" pitchFamily="66" charset="0"/>
            </a:endParaRPr>
          </a:p>
          <a:p>
            <a:pPr marL="285750" indent="-285750">
              <a:buFont typeface="Wingdings" panose="05000000000000000000" pitchFamily="2" charset="2"/>
              <a:buChar char="v"/>
            </a:pPr>
            <a:r>
              <a:rPr lang="en-US" sz="4000" b="1" dirty="0">
                <a:solidFill>
                  <a:srgbClr val="FF0000"/>
                </a:solidFill>
                <a:latin typeface="Comic Sans MS" panose="030F0702030302020204" pitchFamily="66" charset="0"/>
              </a:rPr>
              <a:t>She spoke in a loud voice, "I'm excited!" (becomes) She exclaimed excitedly that she was thrilled.</a:t>
            </a:r>
          </a:p>
          <a:p>
            <a:endParaRPr lang="en-US" sz="4000" b="1" dirty="0">
              <a:solidFill>
                <a:srgbClr val="FF0000"/>
              </a:solidFill>
              <a:latin typeface="Comic Sans MS" panose="030F0702030302020204" pitchFamily="66" charset="0"/>
            </a:endParaRPr>
          </a:p>
          <a:p>
            <a:pPr marL="285750" indent="-285750">
              <a:buFont typeface="Wingdings" panose="05000000000000000000" pitchFamily="2" charset="2"/>
              <a:buChar char="v"/>
            </a:pPr>
            <a:r>
              <a:rPr lang="en-US" sz="4000" b="1" dirty="0">
                <a:solidFill>
                  <a:srgbClr val="FF0000"/>
                </a:solidFill>
                <a:latin typeface="Comic Sans MS" panose="030F0702030302020204" pitchFamily="66" charset="0"/>
              </a:rPr>
              <a:t>He asked about the time, "What's the time?" (becomes) He inquired about the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xmlns="" id="{41B6AA26-770D-0672-0A23-407B90DB27E6}"/>
              </a:ext>
            </a:extLst>
          </p:cNvPr>
          <p:cNvSpPr txBox="1"/>
          <p:nvPr/>
        </p:nvSpPr>
        <p:spPr>
          <a:xfrm>
            <a:off x="844825" y="2125102"/>
            <a:ext cx="11817627" cy="3785652"/>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FF0000"/>
                </a:solidFill>
                <a:latin typeface="Comic Sans MS" panose="030F0702030302020204" pitchFamily="66" charset="0"/>
              </a:rPr>
              <a:t>with [emotion/adjective] (e.g., with joy, with sadness)</a:t>
            </a:r>
          </a:p>
          <a:p>
            <a:pPr marL="285750" indent="-285750">
              <a:buFont typeface="Arial" panose="020B0604020202020204" pitchFamily="34" charset="0"/>
              <a:buChar char="•"/>
            </a:pPr>
            <a:endParaRPr lang="en-US" sz="2400" b="1" dirty="0">
              <a:solidFill>
                <a:srgbClr val="FF0000"/>
              </a:solidFill>
              <a:latin typeface="Comic Sans MS" panose="030F0702030302020204" pitchFamily="66" charset="0"/>
            </a:endParaRPr>
          </a:p>
          <a:p>
            <a:pPr marL="285750" indent="-285750">
              <a:buFont typeface="Arial" panose="020B0604020202020204" pitchFamily="34" charset="0"/>
              <a:buChar char="•"/>
            </a:pPr>
            <a:r>
              <a:rPr lang="en-US" sz="2400" b="1" dirty="0">
                <a:solidFill>
                  <a:srgbClr val="FF0000"/>
                </a:solidFill>
                <a:latin typeface="Comic Sans MS" panose="030F0702030302020204" pitchFamily="66" charset="0"/>
              </a:rPr>
              <a:t>in [tone/voice] (e.g., in a whisper, in a shout)</a:t>
            </a:r>
          </a:p>
          <a:p>
            <a:pPr marL="285750" indent="-285750">
              <a:buFont typeface="Arial" panose="020B0604020202020204" pitchFamily="34" charset="0"/>
              <a:buChar char="•"/>
            </a:pPr>
            <a:endParaRPr lang="en-US" sz="2400" b="1" dirty="0">
              <a:solidFill>
                <a:srgbClr val="FF0000"/>
              </a:solidFill>
              <a:latin typeface="Comic Sans MS" panose="030F0702030302020204" pitchFamily="66" charset="0"/>
            </a:endParaRPr>
          </a:p>
          <a:p>
            <a:pPr marL="285750" indent="-285750">
              <a:buFont typeface="Arial" panose="020B0604020202020204" pitchFamily="34" charset="0"/>
              <a:buChar char="•"/>
            </a:pPr>
            <a:r>
              <a:rPr lang="en-US" sz="2400" b="1" dirty="0">
                <a:solidFill>
                  <a:srgbClr val="FF0000"/>
                </a:solidFill>
                <a:latin typeface="Comic Sans MS" panose="030F0702030302020204" pitchFamily="66" charset="0"/>
              </a:rPr>
              <a:t>about [topic] (e.g., about the weather, about the meeting)</a:t>
            </a:r>
          </a:p>
          <a:p>
            <a:pPr marL="285750" indent="-285750">
              <a:buFont typeface="Arial" panose="020B0604020202020204" pitchFamily="34" charset="0"/>
              <a:buChar char="•"/>
            </a:pPr>
            <a:endParaRPr lang="en-US" sz="2400" b="1" dirty="0">
              <a:solidFill>
                <a:srgbClr val="FF0000"/>
              </a:solidFill>
              <a:latin typeface="Comic Sans MS" panose="030F0702030302020204" pitchFamily="66" charset="0"/>
            </a:endParaRPr>
          </a:p>
          <a:p>
            <a:pPr marL="285750" indent="-285750">
              <a:buFont typeface="Arial" panose="020B0604020202020204" pitchFamily="34" charset="0"/>
              <a:buChar char="•"/>
            </a:pPr>
            <a:r>
              <a:rPr lang="en-US" sz="2400" b="1" dirty="0">
                <a:solidFill>
                  <a:srgbClr val="FF0000"/>
                </a:solidFill>
                <a:latin typeface="Comic Sans MS" panose="030F0702030302020204" pitchFamily="66" charset="0"/>
              </a:rPr>
              <a:t>[adverb] (e.g., politely, angrily)</a:t>
            </a:r>
          </a:p>
          <a:p>
            <a:endParaRPr lang="en-US" sz="2400" b="1" dirty="0">
              <a:solidFill>
                <a:srgbClr val="FF0000"/>
              </a:solidFill>
              <a:latin typeface="Comic Sans MS" panose="030F0702030302020204" pitchFamily="66" charset="0"/>
            </a:endParaRPr>
          </a:p>
          <a:p>
            <a:r>
              <a:rPr lang="en-US" sz="2400" b="1" dirty="0">
                <a:solidFill>
                  <a:srgbClr val="FF0000"/>
                </a:solidFill>
                <a:latin typeface="Comic Sans MS" panose="030F0702030302020204" pitchFamily="66" charset="0"/>
              </a:rPr>
              <a:t>These formulations help to provide more context and nuance to the reported speech, making it more engaging and informative.</a:t>
            </a:r>
          </a:p>
        </p:txBody>
      </p:sp>
      <p:sp>
        <p:nvSpPr>
          <p:cNvPr id="20" name="TextBox 19">
            <a:extLst>
              <a:ext uri="{FF2B5EF4-FFF2-40B4-BE49-F238E27FC236}">
                <a16:creationId xmlns:a16="http://schemas.microsoft.com/office/drawing/2014/main" xmlns="" id="{377127A7-B252-BA14-CC61-22DC2C822237}"/>
              </a:ext>
            </a:extLst>
          </p:cNvPr>
          <p:cNvSpPr txBox="1"/>
          <p:nvPr/>
        </p:nvSpPr>
        <p:spPr>
          <a:xfrm>
            <a:off x="844825" y="636539"/>
            <a:ext cx="9432235" cy="1077218"/>
          </a:xfrm>
          <a:prstGeom prst="rect">
            <a:avLst/>
          </a:prstGeom>
          <a:noFill/>
        </p:spPr>
        <p:txBody>
          <a:bodyPr wrap="square" rtlCol="0">
            <a:spAutoFit/>
          </a:bodyPr>
          <a:lstStyle/>
          <a:p>
            <a:r>
              <a:rPr lang="en-IN" sz="3200" b="1" u="sng" dirty="0">
                <a:solidFill>
                  <a:srgbClr val="FF0000"/>
                </a:solidFill>
                <a:latin typeface="Comic Sans MS" panose="030F0702030302020204" pitchFamily="66" charset="0"/>
              </a:rPr>
              <a:t>Some common Descriptive Formulations used in Indirect Speech include</a:t>
            </a:r>
            <a:r>
              <a:rPr lang="en-IN" sz="3200" b="1" dirty="0">
                <a:solidFill>
                  <a:srgbClr val="FF0000"/>
                </a:solidFill>
                <a:latin typeface="Comic Sans MS" panose="030F0702030302020204" pitchFamily="66" charset="0"/>
              </a:rPr>
              <a:t>:</a:t>
            </a:r>
            <a:r>
              <a:rPr lang="en-IN"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6" name="Text 1"/>
          <p:cNvSpPr/>
          <p:nvPr/>
        </p:nvSpPr>
        <p:spPr>
          <a:xfrm>
            <a:off x="6324124" y="764619"/>
            <a:ext cx="7468553" cy="1408033"/>
          </a:xfrm>
          <a:prstGeom prst="rect">
            <a:avLst/>
          </a:prstGeom>
          <a:noFill/>
          <a:ln/>
        </p:spPr>
        <p:txBody>
          <a:bodyPr wrap="square" rtlCol="0" anchor="t"/>
          <a:lstStyle/>
          <a:p>
            <a:pPr marL="0" indent="0">
              <a:lnSpc>
                <a:spcPts val="5544"/>
              </a:lnSpc>
              <a:buNone/>
            </a:pPr>
            <a:endParaRPr lang="en-US" sz="4435" dirty="0"/>
          </a:p>
        </p:txBody>
      </p:sp>
      <p:sp>
        <p:nvSpPr>
          <p:cNvPr id="10" name="Text 5"/>
          <p:cNvSpPr/>
          <p:nvPr/>
        </p:nvSpPr>
        <p:spPr>
          <a:xfrm>
            <a:off x="6631126" y="2901077"/>
            <a:ext cx="103823" cy="337899"/>
          </a:xfrm>
          <a:prstGeom prst="rect">
            <a:avLst/>
          </a:prstGeom>
          <a:noFill/>
          <a:ln/>
        </p:spPr>
        <p:txBody>
          <a:bodyPr wrap="none" rtlCol="0" anchor="t"/>
          <a:lstStyle/>
          <a:p>
            <a:pPr marL="0" indent="0" algn="ctr">
              <a:lnSpc>
                <a:spcPts val="2661"/>
              </a:lnSpc>
              <a:buNone/>
            </a:pPr>
            <a:endParaRPr lang="en-US" sz="2661" dirty="0"/>
          </a:p>
        </p:txBody>
      </p:sp>
      <p:sp>
        <p:nvSpPr>
          <p:cNvPr id="11" name="Text 6"/>
          <p:cNvSpPr/>
          <p:nvPr/>
        </p:nvSpPr>
        <p:spPr>
          <a:xfrm>
            <a:off x="7999690" y="2770942"/>
            <a:ext cx="2816185" cy="351949"/>
          </a:xfrm>
          <a:prstGeom prst="rect">
            <a:avLst/>
          </a:prstGeom>
          <a:noFill/>
          <a:ln/>
        </p:spPr>
        <p:txBody>
          <a:bodyPr wrap="none" rtlCol="0" anchor="t"/>
          <a:lstStyle/>
          <a:p>
            <a:pPr marL="0" indent="0" algn="l">
              <a:lnSpc>
                <a:spcPts val="2772"/>
              </a:lnSpc>
              <a:buNone/>
            </a:pPr>
            <a:endParaRPr lang="en-US" sz="2218" dirty="0">
              <a:solidFill>
                <a:srgbClr val="FF0000"/>
              </a:solidFill>
            </a:endParaRPr>
          </a:p>
        </p:txBody>
      </p:sp>
      <p:sp>
        <p:nvSpPr>
          <p:cNvPr id="12" name="Text 7"/>
          <p:cNvSpPr/>
          <p:nvPr/>
        </p:nvSpPr>
        <p:spPr>
          <a:xfrm>
            <a:off x="7999690" y="3266480"/>
            <a:ext cx="5792986" cy="383024"/>
          </a:xfrm>
          <a:prstGeom prst="rect">
            <a:avLst/>
          </a:prstGeom>
          <a:noFill/>
          <a:ln/>
        </p:spPr>
        <p:txBody>
          <a:bodyPr wrap="none" rtlCol="0" anchor="t"/>
          <a:lstStyle/>
          <a:p>
            <a:pPr marL="0" indent="0" algn="l">
              <a:lnSpc>
                <a:spcPts val="3016"/>
              </a:lnSpc>
              <a:buNone/>
            </a:pPr>
            <a:endParaRPr lang="en-US" sz="1885" dirty="0"/>
          </a:p>
        </p:txBody>
      </p:sp>
      <p:sp>
        <p:nvSpPr>
          <p:cNvPr id="15" name="Text 10"/>
          <p:cNvSpPr/>
          <p:nvPr/>
        </p:nvSpPr>
        <p:spPr>
          <a:xfrm>
            <a:off x="6590407" y="4497586"/>
            <a:ext cx="185261" cy="337899"/>
          </a:xfrm>
          <a:prstGeom prst="rect">
            <a:avLst/>
          </a:prstGeom>
          <a:noFill/>
          <a:ln/>
        </p:spPr>
        <p:txBody>
          <a:bodyPr wrap="none" rtlCol="0" anchor="t"/>
          <a:lstStyle/>
          <a:p>
            <a:pPr marL="0" indent="0" algn="ctr">
              <a:lnSpc>
                <a:spcPts val="2661"/>
              </a:lnSpc>
              <a:buNone/>
            </a:pPr>
            <a:endParaRPr lang="en-US" sz="2661" dirty="0"/>
          </a:p>
        </p:txBody>
      </p:sp>
      <p:sp>
        <p:nvSpPr>
          <p:cNvPr id="16" name="Text 11"/>
          <p:cNvSpPr/>
          <p:nvPr/>
        </p:nvSpPr>
        <p:spPr>
          <a:xfrm>
            <a:off x="7999690" y="4367451"/>
            <a:ext cx="2816185" cy="351949"/>
          </a:xfrm>
          <a:prstGeom prst="rect">
            <a:avLst/>
          </a:prstGeom>
          <a:noFill/>
          <a:ln/>
        </p:spPr>
        <p:txBody>
          <a:bodyPr wrap="none" rtlCol="0" anchor="t"/>
          <a:lstStyle/>
          <a:p>
            <a:pPr marL="0" indent="0" algn="l">
              <a:lnSpc>
                <a:spcPts val="2772"/>
              </a:lnSpc>
              <a:buNone/>
            </a:pPr>
            <a:endParaRPr lang="en-US" sz="2218" dirty="0">
              <a:solidFill>
                <a:srgbClr val="FF0000"/>
              </a:solidFill>
            </a:endParaRPr>
          </a:p>
        </p:txBody>
      </p:sp>
      <p:sp>
        <p:nvSpPr>
          <p:cNvPr id="17" name="Text 12"/>
          <p:cNvSpPr/>
          <p:nvPr/>
        </p:nvSpPr>
        <p:spPr>
          <a:xfrm>
            <a:off x="7999690" y="4862989"/>
            <a:ext cx="5792986" cy="383024"/>
          </a:xfrm>
          <a:prstGeom prst="rect">
            <a:avLst/>
          </a:prstGeom>
          <a:noFill/>
          <a:ln/>
        </p:spPr>
        <p:txBody>
          <a:bodyPr wrap="none" rtlCol="0" anchor="t"/>
          <a:lstStyle/>
          <a:p>
            <a:pPr marL="0" indent="0" algn="l">
              <a:lnSpc>
                <a:spcPts val="3016"/>
              </a:lnSpc>
              <a:buNone/>
            </a:pPr>
            <a:endParaRPr lang="en-US" sz="1885" dirty="0"/>
          </a:p>
        </p:txBody>
      </p:sp>
      <p:sp>
        <p:nvSpPr>
          <p:cNvPr id="20" name="Text 15"/>
          <p:cNvSpPr/>
          <p:nvPr/>
        </p:nvSpPr>
        <p:spPr>
          <a:xfrm>
            <a:off x="6583978" y="6094095"/>
            <a:ext cx="198120" cy="337899"/>
          </a:xfrm>
          <a:prstGeom prst="rect">
            <a:avLst/>
          </a:prstGeom>
          <a:noFill/>
          <a:ln/>
        </p:spPr>
        <p:txBody>
          <a:bodyPr wrap="none" rtlCol="0" anchor="t"/>
          <a:lstStyle/>
          <a:p>
            <a:pPr marL="0" indent="0" algn="ctr">
              <a:lnSpc>
                <a:spcPts val="2661"/>
              </a:lnSpc>
              <a:buNone/>
            </a:pPr>
            <a:endParaRPr lang="en-US" sz="2661" dirty="0"/>
          </a:p>
        </p:txBody>
      </p:sp>
      <p:sp>
        <p:nvSpPr>
          <p:cNvPr id="21" name="Text 16"/>
          <p:cNvSpPr/>
          <p:nvPr/>
        </p:nvSpPr>
        <p:spPr>
          <a:xfrm>
            <a:off x="7999690" y="5963960"/>
            <a:ext cx="2816185" cy="351949"/>
          </a:xfrm>
          <a:prstGeom prst="rect">
            <a:avLst/>
          </a:prstGeom>
          <a:noFill/>
          <a:ln/>
        </p:spPr>
        <p:txBody>
          <a:bodyPr wrap="none" rtlCol="0" anchor="t"/>
          <a:lstStyle/>
          <a:p>
            <a:pPr marL="0" indent="0" algn="l">
              <a:lnSpc>
                <a:spcPts val="2772"/>
              </a:lnSpc>
              <a:buNone/>
            </a:pPr>
            <a:endParaRPr lang="en-US" sz="2218" dirty="0">
              <a:solidFill>
                <a:srgbClr val="FF0000"/>
              </a:solidFill>
            </a:endParaRPr>
          </a:p>
        </p:txBody>
      </p:sp>
      <p:sp>
        <p:nvSpPr>
          <p:cNvPr id="22" name="Text 17"/>
          <p:cNvSpPr/>
          <p:nvPr/>
        </p:nvSpPr>
        <p:spPr>
          <a:xfrm>
            <a:off x="7999690" y="6459498"/>
            <a:ext cx="5792986" cy="766048"/>
          </a:xfrm>
          <a:prstGeom prst="rect">
            <a:avLst/>
          </a:prstGeom>
          <a:noFill/>
          <a:ln/>
        </p:spPr>
        <p:txBody>
          <a:bodyPr wrap="square" rtlCol="0" anchor="t"/>
          <a:lstStyle/>
          <a:p>
            <a:pPr marL="0" indent="0" algn="l">
              <a:lnSpc>
                <a:spcPts val="3016"/>
              </a:lnSpc>
              <a:buNone/>
            </a:pPr>
            <a:endParaRPr lang="en-US" sz="1885" dirty="0"/>
          </a:p>
        </p:txBody>
      </p:sp>
      <p:sp>
        <p:nvSpPr>
          <p:cNvPr id="8" name="TextBox 7">
            <a:extLst>
              <a:ext uri="{FF2B5EF4-FFF2-40B4-BE49-F238E27FC236}">
                <a16:creationId xmlns:a16="http://schemas.microsoft.com/office/drawing/2014/main" xmlns="" id="{90BD1F08-86A8-2F06-5EB4-FB4A0B09DF43}"/>
              </a:ext>
            </a:extLst>
          </p:cNvPr>
          <p:cNvSpPr txBox="1"/>
          <p:nvPr/>
        </p:nvSpPr>
        <p:spPr>
          <a:xfrm>
            <a:off x="430218" y="483036"/>
            <a:ext cx="8604451" cy="7263527"/>
          </a:xfrm>
          <a:prstGeom prst="rect">
            <a:avLst/>
          </a:prstGeom>
          <a:noFill/>
        </p:spPr>
        <p:txBody>
          <a:bodyPr wrap="square">
            <a:spAutoFit/>
          </a:bodyPr>
          <a:lstStyle/>
          <a:p>
            <a:r>
              <a:rPr lang="en-US" sz="2800" b="1" u="sng" dirty="0">
                <a:solidFill>
                  <a:srgbClr val="FF0000"/>
                </a:solidFill>
                <a:latin typeface="Comic Sans MS" panose="030F0702030302020204" pitchFamily="66" charset="0"/>
              </a:rPr>
              <a:t>Reporting Verbs</a:t>
            </a:r>
          </a:p>
          <a:p>
            <a:endParaRPr lang="en-US" b="1" dirty="0"/>
          </a:p>
          <a:p>
            <a:r>
              <a:rPr lang="en-US" sz="2000" b="1" dirty="0">
                <a:latin typeface="Comic Sans MS" panose="030F0702030302020204" pitchFamily="66" charset="0"/>
              </a:rPr>
              <a:t>1. Said:</a:t>
            </a:r>
            <a:endParaRPr lang="en-US" sz="2000" dirty="0">
              <a:latin typeface="Comic Sans MS" panose="030F0702030302020204" pitchFamily="66" charset="0"/>
            </a:endParaRPr>
          </a:p>
          <a:p>
            <a:pPr marL="742950" lvl="1" indent="-285750">
              <a:buFont typeface="Arial" panose="020B0604020202020204" pitchFamily="34" charset="0"/>
              <a:buChar char="•"/>
            </a:pPr>
            <a:r>
              <a:rPr lang="en-US" sz="2000" b="1" dirty="0">
                <a:latin typeface="Comic Sans MS" panose="030F0702030302020204" pitchFamily="66" charset="0"/>
              </a:rPr>
              <a:t>Direct Speech:</a:t>
            </a:r>
            <a:r>
              <a:rPr lang="en-US" sz="2000" dirty="0">
                <a:latin typeface="Comic Sans MS" panose="030F0702030302020204" pitchFamily="66" charset="0"/>
              </a:rPr>
              <a:t> “I am tired,” she said.</a:t>
            </a:r>
          </a:p>
          <a:p>
            <a:pPr marL="742950" lvl="1" indent="-285750">
              <a:buFont typeface="Arial" panose="020B0604020202020204" pitchFamily="34" charset="0"/>
              <a:buChar char="•"/>
            </a:pPr>
            <a:r>
              <a:rPr lang="en-US" sz="2000" b="1" dirty="0">
                <a:latin typeface="Comic Sans MS" panose="030F0702030302020204" pitchFamily="66" charset="0"/>
              </a:rPr>
              <a:t>Indirect Speech:</a:t>
            </a:r>
            <a:r>
              <a:rPr lang="en-US" sz="2000" dirty="0">
                <a:latin typeface="Comic Sans MS" panose="030F0702030302020204" pitchFamily="66" charset="0"/>
              </a:rPr>
              <a:t> She said that she was tired.</a:t>
            </a:r>
          </a:p>
          <a:p>
            <a:endParaRPr lang="en-US" sz="2000" b="1" dirty="0">
              <a:latin typeface="Comic Sans MS" panose="030F0702030302020204" pitchFamily="66" charset="0"/>
            </a:endParaRPr>
          </a:p>
          <a:p>
            <a:r>
              <a:rPr lang="en-US" sz="2000" b="1" dirty="0">
                <a:latin typeface="Comic Sans MS" panose="030F0702030302020204" pitchFamily="66" charset="0"/>
              </a:rPr>
              <a:t>2. Told:</a:t>
            </a:r>
            <a:endParaRPr lang="en-US" sz="2000" dirty="0">
              <a:latin typeface="Comic Sans MS" panose="030F0702030302020204" pitchFamily="66" charset="0"/>
            </a:endParaRPr>
          </a:p>
          <a:p>
            <a:pPr marL="742950" lvl="1" indent="-285750">
              <a:buFont typeface="Arial" panose="020B0604020202020204" pitchFamily="34" charset="0"/>
              <a:buChar char="•"/>
            </a:pPr>
            <a:r>
              <a:rPr lang="en-US" sz="2000" b="1" dirty="0">
                <a:latin typeface="Comic Sans MS" panose="030F0702030302020204" pitchFamily="66" charset="0"/>
              </a:rPr>
              <a:t>Direct Speech:</a:t>
            </a:r>
            <a:r>
              <a:rPr lang="en-US" sz="2000" dirty="0">
                <a:latin typeface="Comic Sans MS" panose="030F0702030302020204" pitchFamily="66" charset="0"/>
              </a:rPr>
              <a:t> “You need to finish your homework,” he told me.</a:t>
            </a:r>
          </a:p>
          <a:p>
            <a:pPr marL="742950" lvl="1" indent="-285750">
              <a:buFont typeface="Arial" panose="020B0604020202020204" pitchFamily="34" charset="0"/>
              <a:buChar char="•"/>
            </a:pPr>
            <a:r>
              <a:rPr lang="en-US" sz="2000" b="1" dirty="0">
                <a:latin typeface="Comic Sans MS" panose="030F0702030302020204" pitchFamily="66" charset="0"/>
              </a:rPr>
              <a:t>Indirect Speech:</a:t>
            </a:r>
            <a:r>
              <a:rPr lang="en-US" sz="2000" dirty="0">
                <a:latin typeface="Comic Sans MS" panose="030F0702030302020204" pitchFamily="66" charset="0"/>
              </a:rPr>
              <a:t> He told me that I needed to finish my homework.</a:t>
            </a:r>
          </a:p>
          <a:p>
            <a:endParaRPr lang="en-US" sz="2000" b="1" dirty="0">
              <a:latin typeface="Comic Sans MS" panose="030F0702030302020204" pitchFamily="66" charset="0"/>
            </a:endParaRPr>
          </a:p>
          <a:p>
            <a:r>
              <a:rPr lang="en-US" sz="2000" b="1" dirty="0">
                <a:latin typeface="Comic Sans MS" panose="030F0702030302020204" pitchFamily="66" charset="0"/>
              </a:rPr>
              <a:t>3. Asked:</a:t>
            </a:r>
            <a:endParaRPr lang="en-US" sz="2000" dirty="0">
              <a:latin typeface="Comic Sans MS" panose="030F0702030302020204" pitchFamily="66" charset="0"/>
            </a:endParaRPr>
          </a:p>
          <a:p>
            <a:pPr marL="742950" lvl="1" indent="-285750">
              <a:buFont typeface="Arial" panose="020B0604020202020204" pitchFamily="34" charset="0"/>
              <a:buChar char="•"/>
            </a:pPr>
            <a:r>
              <a:rPr lang="en-US" sz="2000" b="1" dirty="0">
                <a:latin typeface="Comic Sans MS" panose="030F0702030302020204" pitchFamily="66" charset="0"/>
              </a:rPr>
              <a:t>Direct Speech:</a:t>
            </a:r>
            <a:r>
              <a:rPr lang="en-US" sz="2000" dirty="0">
                <a:latin typeface="Comic Sans MS" panose="030F0702030302020204" pitchFamily="66" charset="0"/>
              </a:rPr>
              <a:t> “Can you help me with this?” she asked.</a:t>
            </a:r>
          </a:p>
          <a:p>
            <a:pPr marL="742950" lvl="1" indent="-285750">
              <a:buFont typeface="Arial" panose="020B0604020202020204" pitchFamily="34" charset="0"/>
              <a:buChar char="•"/>
            </a:pPr>
            <a:r>
              <a:rPr lang="en-US" sz="2000" b="1" dirty="0">
                <a:latin typeface="Comic Sans MS" panose="030F0702030302020204" pitchFamily="66" charset="0"/>
              </a:rPr>
              <a:t>Indirect Speech:</a:t>
            </a:r>
            <a:r>
              <a:rPr lang="en-US" sz="2000" dirty="0">
                <a:latin typeface="Comic Sans MS" panose="030F0702030302020204" pitchFamily="66" charset="0"/>
              </a:rPr>
              <a:t> She asked if I could help her with that.</a:t>
            </a:r>
          </a:p>
          <a:p>
            <a:endParaRPr lang="en-US" sz="2000" b="1" dirty="0">
              <a:latin typeface="Comic Sans MS" panose="030F0702030302020204" pitchFamily="66" charset="0"/>
            </a:endParaRPr>
          </a:p>
          <a:p>
            <a:r>
              <a:rPr lang="en-US" sz="2000" b="1" dirty="0">
                <a:latin typeface="Comic Sans MS" panose="030F0702030302020204" pitchFamily="66" charset="0"/>
              </a:rPr>
              <a:t>4. Advised:</a:t>
            </a:r>
            <a:endParaRPr lang="en-US" sz="2000" dirty="0">
              <a:latin typeface="Comic Sans MS" panose="030F0702030302020204" pitchFamily="66" charset="0"/>
            </a:endParaRPr>
          </a:p>
          <a:p>
            <a:pPr marL="742950" lvl="1" indent="-285750">
              <a:buFont typeface="Arial" panose="020B0604020202020204" pitchFamily="34" charset="0"/>
              <a:buChar char="•"/>
            </a:pPr>
            <a:r>
              <a:rPr lang="en-US" sz="2000" b="1" dirty="0">
                <a:latin typeface="Comic Sans MS" panose="030F0702030302020204" pitchFamily="66" charset="0"/>
              </a:rPr>
              <a:t>Direct Speech:</a:t>
            </a:r>
            <a:r>
              <a:rPr lang="en-US" sz="2000" dirty="0">
                <a:latin typeface="Comic Sans MS" panose="030F0702030302020204" pitchFamily="66" charset="0"/>
              </a:rPr>
              <a:t> “You should see a doctor,” he advised.</a:t>
            </a:r>
          </a:p>
          <a:p>
            <a:pPr marL="742950" lvl="1" indent="-285750">
              <a:buFont typeface="Arial" panose="020B0604020202020204" pitchFamily="34" charset="0"/>
              <a:buChar char="•"/>
            </a:pPr>
            <a:r>
              <a:rPr lang="en-US" sz="2000" b="1" dirty="0">
                <a:latin typeface="Comic Sans MS" panose="030F0702030302020204" pitchFamily="66" charset="0"/>
              </a:rPr>
              <a:t>Indirect Speech:</a:t>
            </a:r>
            <a:r>
              <a:rPr lang="en-US" sz="2000" dirty="0">
                <a:latin typeface="Comic Sans MS" panose="030F0702030302020204" pitchFamily="66" charset="0"/>
              </a:rPr>
              <a:t> He advised that I should see a doctor.</a:t>
            </a:r>
          </a:p>
          <a:p>
            <a:endParaRPr lang="en-US" sz="2000" b="1" dirty="0">
              <a:latin typeface="Comic Sans MS" panose="030F0702030302020204" pitchFamily="66" charset="0"/>
            </a:endParaRPr>
          </a:p>
          <a:p>
            <a:r>
              <a:rPr lang="en-US" sz="2000" b="1" dirty="0">
                <a:latin typeface="Comic Sans MS" panose="030F0702030302020204" pitchFamily="66" charset="0"/>
              </a:rPr>
              <a:t>5. Informed:</a:t>
            </a:r>
            <a:endParaRPr lang="en-US" sz="2000" dirty="0">
              <a:latin typeface="Comic Sans MS" panose="030F0702030302020204" pitchFamily="66" charset="0"/>
            </a:endParaRPr>
          </a:p>
          <a:p>
            <a:pPr marL="742950" lvl="1" indent="-285750">
              <a:buFont typeface="Arial" panose="020B0604020202020204" pitchFamily="34" charset="0"/>
              <a:buChar char="•"/>
            </a:pPr>
            <a:r>
              <a:rPr lang="en-US" sz="2000" b="1" dirty="0">
                <a:latin typeface="Comic Sans MS" panose="030F0702030302020204" pitchFamily="66" charset="0"/>
              </a:rPr>
              <a:t>Direct Speech:</a:t>
            </a:r>
            <a:r>
              <a:rPr lang="en-US" sz="2000" dirty="0">
                <a:latin typeface="Comic Sans MS" panose="030F0702030302020204" pitchFamily="66" charset="0"/>
              </a:rPr>
              <a:t> “The meeting is at 10 a.m.,” she informed us.</a:t>
            </a:r>
          </a:p>
          <a:p>
            <a:pPr marL="742950" lvl="1" indent="-285750">
              <a:buFont typeface="Arial" panose="020B0604020202020204" pitchFamily="34" charset="0"/>
              <a:buChar char="•"/>
            </a:pPr>
            <a:r>
              <a:rPr lang="en-US" sz="2000" b="1" dirty="0">
                <a:latin typeface="Comic Sans MS" panose="030F0702030302020204" pitchFamily="66" charset="0"/>
              </a:rPr>
              <a:t>Indirect Speech:</a:t>
            </a:r>
            <a:r>
              <a:rPr lang="en-US" sz="2000" dirty="0">
                <a:latin typeface="Comic Sans MS" panose="030F0702030302020204" pitchFamily="66" charset="0"/>
              </a:rPr>
              <a:t> She informed us that the meeting was at 10 a.m.</a:t>
            </a:r>
          </a:p>
        </p:txBody>
      </p:sp>
      <p:pic>
        <p:nvPicPr>
          <p:cNvPr id="9" name="Picture 8">
            <a:extLst>
              <a:ext uri="{FF2B5EF4-FFF2-40B4-BE49-F238E27FC236}">
                <a16:creationId xmlns:a16="http://schemas.microsoft.com/office/drawing/2014/main" xmlns="" id="{D39522AC-449C-DE5A-C3A8-B36589621884}"/>
              </a:ext>
            </a:extLst>
          </p:cNvPr>
          <p:cNvPicPr>
            <a:picLocks noChangeAspect="1"/>
          </p:cNvPicPr>
          <p:nvPr/>
        </p:nvPicPr>
        <p:blipFill>
          <a:blip r:embed="rId3"/>
          <a:stretch>
            <a:fillRect/>
          </a:stretch>
        </p:blipFill>
        <p:spPr>
          <a:xfrm>
            <a:off x="9034669" y="764620"/>
            <a:ext cx="5341828" cy="68294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74C6B0E-B4B5-7F69-A9F9-13C942A06641}"/>
              </a:ext>
            </a:extLst>
          </p:cNvPr>
          <p:cNvSpPr txBox="1"/>
          <p:nvPr/>
        </p:nvSpPr>
        <p:spPr>
          <a:xfrm>
            <a:off x="516835" y="408227"/>
            <a:ext cx="8984974" cy="7509748"/>
          </a:xfrm>
          <a:prstGeom prst="rect">
            <a:avLst/>
          </a:prstGeom>
          <a:noFill/>
        </p:spPr>
        <p:txBody>
          <a:bodyPr wrap="square">
            <a:spAutoFit/>
          </a:bodyPr>
          <a:lstStyle/>
          <a:p>
            <a:r>
              <a:rPr lang="en-US" sz="3200" b="1" u="sng" dirty="0">
                <a:solidFill>
                  <a:srgbClr val="FF0000"/>
                </a:solidFill>
                <a:latin typeface="Comic Sans MS" panose="030F0702030302020204" pitchFamily="66" charset="0"/>
              </a:rPr>
              <a:t>Expressions of Emphasis:</a:t>
            </a:r>
          </a:p>
          <a:p>
            <a:endParaRPr lang="en-US" b="1" dirty="0"/>
          </a:p>
          <a:p>
            <a:r>
              <a:rPr lang="en-US" b="1" dirty="0">
                <a:latin typeface="Comic Sans MS" panose="030F0702030302020204" pitchFamily="66" charset="0"/>
              </a:rPr>
              <a:t>1</a:t>
            </a:r>
            <a:r>
              <a:rPr lang="en-US" sz="2400" b="1" dirty="0">
                <a:latin typeface="Comic Sans MS" panose="030F0702030302020204" pitchFamily="66" charset="0"/>
              </a:rPr>
              <a:t>. Emphasized:</a:t>
            </a:r>
            <a:endParaRPr lang="en-US" sz="2400" dirty="0">
              <a:latin typeface="Comic Sans MS" panose="030F0702030302020204" pitchFamily="66" charset="0"/>
            </a:endParaRPr>
          </a:p>
          <a:p>
            <a:pPr marL="742950" lvl="1" indent="-285750">
              <a:buFont typeface="Arial" panose="020B0604020202020204" pitchFamily="34" charset="0"/>
              <a:buChar char="•"/>
            </a:pPr>
            <a:r>
              <a:rPr lang="en-US" sz="2400" b="1" dirty="0">
                <a:latin typeface="Comic Sans MS" panose="030F0702030302020204" pitchFamily="66" charset="0"/>
              </a:rPr>
              <a:t>Direct Speech:</a:t>
            </a:r>
            <a:r>
              <a:rPr lang="en-US" sz="2400" dirty="0">
                <a:latin typeface="Comic Sans MS" panose="030F0702030302020204" pitchFamily="66" charset="0"/>
              </a:rPr>
              <a:t> “I will definitely be there,” she emphasized.</a:t>
            </a:r>
          </a:p>
          <a:p>
            <a:pPr marL="742950" lvl="1" indent="-285750">
              <a:buFont typeface="Arial" panose="020B0604020202020204" pitchFamily="34" charset="0"/>
              <a:buChar char="•"/>
            </a:pPr>
            <a:r>
              <a:rPr lang="en-US" sz="2400" b="1" dirty="0">
                <a:latin typeface="Comic Sans MS" panose="030F0702030302020204" pitchFamily="66" charset="0"/>
              </a:rPr>
              <a:t>Indirect Speech:</a:t>
            </a:r>
            <a:r>
              <a:rPr lang="en-US" sz="2400" dirty="0">
                <a:latin typeface="Comic Sans MS" panose="030F0702030302020204" pitchFamily="66" charset="0"/>
              </a:rPr>
              <a:t> She emphasized that she would definitely be there.</a:t>
            </a:r>
          </a:p>
          <a:p>
            <a:endParaRPr lang="en-US" sz="2400" b="1" dirty="0">
              <a:latin typeface="Comic Sans MS" panose="030F0702030302020204" pitchFamily="66" charset="0"/>
            </a:endParaRPr>
          </a:p>
          <a:p>
            <a:endParaRPr lang="en-US" sz="2400" b="1" dirty="0">
              <a:latin typeface="Comic Sans MS" panose="030F0702030302020204" pitchFamily="66" charset="0"/>
            </a:endParaRPr>
          </a:p>
          <a:p>
            <a:r>
              <a:rPr lang="en-US" sz="2400" b="1" dirty="0">
                <a:latin typeface="Comic Sans MS" panose="030F0702030302020204" pitchFamily="66" charset="0"/>
              </a:rPr>
              <a:t>2. Declared:</a:t>
            </a:r>
            <a:endParaRPr lang="en-US" sz="2400" dirty="0">
              <a:latin typeface="Comic Sans MS" panose="030F0702030302020204" pitchFamily="66" charset="0"/>
            </a:endParaRPr>
          </a:p>
          <a:p>
            <a:pPr marL="742950" lvl="1" indent="-285750">
              <a:buFont typeface="Arial" panose="020B0604020202020204" pitchFamily="34" charset="0"/>
              <a:buChar char="•"/>
            </a:pPr>
            <a:r>
              <a:rPr lang="en-US" sz="2400" b="1" dirty="0">
                <a:latin typeface="Comic Sans MS" panose="030F0702030302020204" pitchFamily="66" charset="0"/>
              </a:rPr>
              <a:t>Direct Speech:</a:t>
            </a:r>
            <a:r>
              <a:rPr lang="en-US" sz="2400" dirty="0">
                <a:latin typeface="Comic Sans MS" panose="030F0702030302020204" pitchFamily="66" charset="0"/>
              </a:rPr>
              <a:t> “This is the best solution,” he declared.</a:t>
            </a:r>
          </a:p>
          <a:p>
            <a:pPr marL="742950" lvl="1" indent="-285750">
              <a:buFont typeface="Arial" panose="020B0604020202020204" pitchFamily="34" charset="0"/>
              <a:buChar char="•"/>
            </a:pPr>
            <a:r>
              <a:rPr lang="en-US" sz="2400" b="1" dirty="0">
                <a:latin typeface="Comic Sans MS" panose="030F0702030302020204" pitchFamily="66" charset="0"/>
              </a:rPr>
              <a:t>Indirect Speech:</a:t>
            </a:r>
            <a:r>
              <a:rPr lang="en-US" sz="2400" dirty="0">
                <a:latin typeface="Comic Sans MS" panose="030F0702030302020204" pitchFamily="66" charset="0"/>
              </a:rPr>
              <a:t> He declared that this was the best solution.</a:t>
            </a:r>
          </a:p>
          <a:p>
            <a:endParaRPr lang="en-US" sz="2400" b="1" dirty="0">
              <a:latin typeface="Comic Sans MS" panose="030F0702030302020204" pitchFamily="66" charset="0"/>
            </a:endParaRPr>
          </a:p>
          <a:p>
            <a:endParaRPr lang="en-US" sz="2400" b="1" dirty="0">
              <a:latin typeface="Comic Sans MS" panose="030F0702030302020204" pitchFamily="66" charset="0"/>
            </a:endParaRPr>
          </a:p>
          <a:p>
            <a:r>
              <a:rPr lang="en-US" sz="2400" b="1" dirty="0">
                <a:latin typeface="Comic Sans MS" panose="030F0702030302020204" pitchFamily="66" charset="0"/>
              </a:rPr>
              <a:t>3. Claimed:</a:t>
            </a:r>
            <a:endParaRPr lang="en-US" sz="2400" dirty="0">
              <a:latin typeface="Comic Sans MS" panose="030F0702030302020204" pitchFamily="66" charset="0"/>
            </a:endParaRPr>
          </a:p>
          <a:p>
            <a:pPr marL="742950" lvl="1" indent="-285750">
              <a:buFont typeface="Arial" panose="020B0604020202020204" pitchFamily="34" charset="0"/>
              <a:buChar char="•"/>
            </a:pPr>
            <a:r>
              <a:rPr lang="en-US" sz="2400" b="1" dirty="0">
                <a:latin typeface="Comic Sans MS" panose="030F0702030302020204" pitchFamily="66" charset="0"/>
              </a:rPr>
              <a:t>Direct Speech:</a:t>
            </a:r>
            <a:r>
              <a:rPr lang="en-US" sz="2400" dirty="0">
                <a:latin typeface="Comic Sans MS" panose="030F0702030302020204" pitchFamily="66" charset="0"/>
              </a:rPr>
              <a:t> “I am the best candidate for the job,” she claimed.</a:t>
            </a:r>
          </a:p>
          <a:p>
            <a:pPr marL="742950" lvl="1" indent="-285750">
              <a:buFont typeface="Arial" panose="020B0604020202020204" pitchFamily="34" charset="0"/>
              <a:buChar char="•"/>
            </a:pPr>
            <a:r>
              <a:rPr lang="en-US" sz="2400" b="1" dirty="0">
                <a:latin typeface="Comic Sans MS" panose="030F0702030302020204" pitchFamily="66" charset="0"/>
              </a:rPr>
              <a:t>Indirect Speech:</a:t>
            </a:r>
            <a:r>
              <a:rPr lang="en-US" sz="2400" dirty="0">
                <a:latin typeface="Comic Sans MS" panose="030F0702030302020204" pitchFamily="66" charset="0"/>
              </a:rPr>
              <a:t> She claimed that she was the best candidate for the job.</a:t>
            </a:r>
          </a:p>
        </p:txBody>
      </p:sp>
      <p:pic>
        <p:nvPicPr>
          <p:cNvPr id="6" name="Picture 5">
            <a:extLst>
              <a:ext uri="{FF2B5EF4-FFF2-40B4-BE49-F238E27FC236}">
                <a16:creationId xmlns:a16="http://schemas.microsoft.com/office/drawing/2014/main" xmlns="" id="{C3DEE61F-6257-5191-2ACD-B285BF69DAA2}"/>
              </a:ext>
            </a:extLst>
          </p:cNvPr>
          <p:cNvPicPr>
            <a:picLocks noChangeAspect="1"/>
          </p:cNvPicPr>
          <p:nvPr/>
        </p:nvPicPr>
        <p:blipFill>
          <a:blip r:embed="rId2"/>
          <a:stretch>
            <a:fillRect/>
          </a:stretch>
        </p:blipFill>
        <p:spPr>
          <a:xfrm>
            <a:off x="9422296" y="1461052"/>
            <a:ext cx="4941198" cy="5575852"/>
          </a:xfrm>
          <a:prstGeom prst="rect">
            <a:avLst/>
          </a:prstGeom>
        </p:spPr>
      </p:pic>
    </p:spTree>
    <p:extLst>
      <p:ext uri="{BB962C8B-B14F-4D97-AF65-F5344CB8AC3E}">
        <p14:creationId xmlns:p14="http://schemas.microsoft.com/office/powerpoint/2010/main" val="2188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A5C31F34-36B8-F408-65B8-1EE93652A40E}"/>
              </a:ext>
            </a:extLst>
          </p:cNvPr>
          <p:cNvSpPr txBox="1"/>
          <p:nvPr/>
        </p:nvSpPr>
        <p:spPr>
          <a:xfrm>
            <a:off x="3046340" y="490883"/>
            <a:ext cx="8020879" cy="707886"/>
          </a:xfrm>
          <a:prstGeom prst="rect">
            <a:avLst/>
          </a:prstGeom>
          <a:noFill/>
        </p:spPr>
        <p:txBody>
          <a:bodyPr wrap="square">
            <a:spAutoFit/>
          </a:bodyPr>
          <a:lstStyle/>
          <a:p>
            <a:pPr algn="ctr"/>
            <a:r>
              <a:rPr lang="en-IN" sz="4000" b="1" u="sng" dirty="0">
                <a:solidFill>
                  <a:srgbClr val="FF0000"/>
                </a:solidFill>
                <a:latin typeface="Comic Sans MS" panose="030F0702030302020204" pitchFamily="66" charset="0"/>
              </a:rPr>
              <a:t>Persuasive Writing</a:t>
            </a:r>
          </a:p>
        </p:txBody>
      </p:sp>
      <p:sp>
        <p:nvSpPr>
          <p:cNvPr id="19" name="TextBox 18">
            <a:extLst>
              <a:ext uri="{FF2B5EF4-FFF2-40B4-BE49-F238E27FC236}">
                <a16:creationId xmlns:a16="http://schemas.microsoft.com/office/drawing/2014/main" xmlns="" id="{4A9B2D15-B157-7FF5-5CE5-0BBEF50CD9B3}"/>
              </a:ext>
            </a:extLst>
          </p:cNvPr>
          <p:cNvSpPr txBox="1"/>
          <p:nvPr/>
        </p:nvSpPr>
        <p:spPr>
          <a:xfrm>
            <a:off x="715616" y="1766292"/>
            <a:ext cx="6589095" cy="6463308"/>
          </a:xfrm>
          <a:prstGeom prst="rect">
            <a:avLst/>
          </a:prstGeom>
          <a:noFill/>
        </p:spPr>
        <p:txBody>
          <a:bodyPr wrap="square">
            <a:spAutoFit/>
          </a:bodyPr>
          <a:lstStyle/>
          <a:p>
            <a:r>
              <a:rPr lang="en-US" sz="3600" b="1" dirty="0">
                <a:solidFill>
                  <a:srgbClr val="FF0000"/>
                </a:solidFill>
                <a:latin typeface="Comic Sans MS" panose="030F0702030302020204" pitchFamily="66" charset="0"/>
              </a:rPr>
              <a:t>Persuasive writing involves using language to convince or persuade the reader to adopt a particular point of view, take action, or make a decision. </a:t>
            </a:r>
          </a:p>
          <a:p>
            <a:endParaRPr lang="en-US" sz="3600" b="1" dirty="0">
              <a:solidFill>
                <a:srgbClr val="FF0000"/>
              </a:solidFill>
              <a:latin typeface="Comic Sans MS" panose="030F0702030302020204" pitchFamily="66" charset="0"/>
            </a:endParaRPr>
          </a:p>
          <a:p>
            <a:r>
              <a:rPr lang="en-US" sz="3600" b="1" dirty="0">
                <a:solidFill>
                  <a:srgbClr val="FF0000"/>
                </a:solidFill>
                <a:latin typeface="Comic Sans MS" panose="030F0702030302020204" pitchFamily="66" charset="0"/>
              </a:rPr>
              <a:t>When using direct and indirect speech in persuasive writing, consider the following techniques:</a:t>
            </a:r>
          </a:p>
          <a:p>
            <a:endParaRPr lang="en-US" dirty="0"/>
          </a:p>
        </p:txBody>
      </p:sp>
      <p:pic>
        <p:nvPicPr>
          <p:cNvPr id="20" name="Picture 19">
            <a:extLst>
              <a:ext uri="{FF2B5EF4-FFF2-40B4-BE49-F238E27FC236}">
                <a16:creationId xmlns:a16="http://schemas.microsoft.com/office/drawing/2014/main" xmlns="" id="{E449F3E1-3F98-18FF-6738-96D87541DB0E}"/>
              </a:ext>
            </a:extLst>
          </p:cNvPr>
          <p:cNvPicPr>
            <a:picLocks noChangeAspect="1"/>
          </p:cNvPicPr>
          <p:nvPr/>
        </p:nvPicPr>
        <p:blipFill>
          <a:blip r:embed="rId3"/>
          <a:stretch>
            <a:fillRect/>
          </a:stretch>
        </p:blipFill>
        <p:spPr>
          <a:xfrm>
            <a:off x="7891668" y="1685786"/>
            <a:ext cx="6351103" cy="63511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TotalTime>
  <Words>1345</Words>
  <Application>Microsoft Office PowerPoint</Application>
  <PresentationFormat>Custom</PresentationFormat>
  <Paragraphs>203</Paragraphs>
  <Slides>24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Comic Sans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9</cp:revision>
  <dcterms:created xsi:type="dcterms:W3CDTF">2024-08-03T00:20:58Z</dcterms:created>
  <dcterms:modified xsi:type="dcterms:W3CDTF">2024-08-05T06:24:11Z</dcterms:modified>
</cp:coreProperties>
</file>